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7" r:id="rId2"/>
    <p:sldId id="317" r:id="rId3"/>
    <p:sldId id="280" r:id="rId4"/>
    <p:sldId id="268" r:id="rId5"/>
    <p:sldId id="270" r:id="rId6"/>
    <p:sldId id="274" r:id="rId7"/>
    <p:sldId id="276" r:id="rId8"/>
    <p:sldId id="277" r:id="rId9"/>
    <p:sldId id="278" r:id="rId10"/>
    <p:sldId id="318" r:id="rId11"/>
    <p:sldId id="316" r:id="rId12"/>
    <p:sldId id="282" r:id="rId13"/>
    <p:sldId id="288" r:id="rId14"/>
    <p:sldId id="289" r:id="rId15"/>
    <p:sldId id="308" r:id="rId16"/>
    <p:sldId id="314" r:id="rId17"/>
    <p:sldId id="290" r:id="rId18"/>
    <p:sldId id="304" r:id="rId19"/>
    <p:sldId id="297" r:id="rId20"/>
    <p:sldId id="321" r:id="rId21"/>
    <p:sldId id="319" r:id="rId22"/>
    <p:sldId id="302" r:id="rId23"/>
    <p:sldId id="311" r:id="rId24"/>
    <p:sldId id="320" r:id="rId25"/>
    <p:sldId id="309" r:id="rId26"/>
    <p:sldId id="312" r:id="rId27"/>
  </p:sldIdLst>
  <p:sldSz cx="9144000" cy="6858000" type="screen4x3"/>
  <p:notesSz cx="7077075" cy="9004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EEBD"/>
    <a:srgbClr val="FE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584" autoAdjust="0"/>
  </p:normalViewPr>
  <p:slideViewPr>
    <p:cSldViewPr>
      <p:cViewPr varScale="1">
        <p:scale>
          <a:sx n="70" d="100"/>
          <a:sy n="70" d="100"/>
        </p:scale>
        <p:origin x="-4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E47AD-749D-46AD-B1AC-42A931FD9DCF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51863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51863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FE424-A6B4-4D27-9944-BC59F589F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72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52371-B538-4EE4-8D7C-455EB76EBBF8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4688"/>
            <a:ext cx="4502150" cy="3376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77043"/>
            <a:ext cx="5661660" cy="4051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1AA1D-CE0A-460E-9B5C-19BCCD36F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02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AA1D-CE0A-460E-9B5C-19BCCD36F2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56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AA1D-CE0A-460E-9B5C-19BCCD36F2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66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AA1D-CE0A-460E-9B5C-19BCCD36F2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66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AA1D-CE0A-460E-9B5C-19BCCD36F2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664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AA1D-CE0A-460E-9B5C-19BCCD36F2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664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AA1D-CE0A-460E-9B5C-19BCCD36F2E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66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AA1D-CE0A-460E-9B5C-19BCCD36F2E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664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AA1D-CE0A-460E-9B5C-19BCCD36F2E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566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AA1D-CE0A-460E-9B5C-19BCCD36F2E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664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AA1D-CE0A-460E-9B5C-19BCCD36F2E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664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AA1D-CE0A-460E-9B5C-19BCCD36F2E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66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AA1D-CE0A-460E-9B5C-19BCCD36F2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455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AA1D-CE0A-460E-9B5C-19BCCD36F2E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56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AA1D-CE0A-460E-9B5C-19BCCD36F2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6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AA1D-CE0A-460E-9B5C-19BCCD36F2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6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AA1D-CE0A-460E-9B5C-19BCCD36F2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6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AA1D-CE0A-460E-9B5C-19BCCD36F2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6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Write that number on the line inside the earth symbol. 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AA1D-CE0A-460E-9B5C-19BCCD36F2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6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AA1D-CE0A-460E-9B5C-19BCCD36F2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6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1AA1D-CE0A-460E-9B5C-19BCCD36F2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66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218E-C295-44D5-B098-8F1609E44048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7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2740-6EB0-4C6D-9F49-D0DCD971171E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1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D8AC-E923-4B99-BCEA-D36F27854B49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5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7F07-7C46-4BCF-8EBF-B67D08171A60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2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A929-5F6B-404A-979F-638DB599F797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5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A949-E325-424B-9CCD-37EDB20D7A34}" type="datetime1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1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D012-6B2C-4D47-B619-49BAADED6D1E}" type="datetime1">
              <a:rPr lang="en-US" smtClean="0"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8160-896B-4E99-91A8-88B4C32186FE}" type="datetime1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4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D2AE-D93F-4412-A93E-99852E0D64AE}" type="datetime1">
              <a:rPr lang="en-US" smtClean="0"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6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B423-1911-41AC-912A-FD55E95E6D08}" type="datetime1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37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ADF9-4168-40EB-AE4C-0465BE1606BE}" type="datetime1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7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9E8E7-8C38-4E98-8DB1-470899117FFB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89041-96F7-4A3B-B961-6CFDAC795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9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2.wmf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2.w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122180"/>
            <a:ext cx="87630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381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EARTH’S ENERGY BUDGET</a:t>
            </a:r>
            <a:endParaRPr lang="en-US" sz="5400" b="1" dirty="0">
              <a:ln w="38100">
                <a:solidFill>
                  <a:srgbClr val="FFC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Picture 3" descr="C:\Users\mater1ml\AppData\Local\Microsoft\Windows\Temporary Internet Files\Content.IE5\YRD2XUJW\MC91021768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00400"/>
            <a:ext cx="3505200" cy="282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29690" y="3952917"/>
            <a:ext cx="121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     Energy </a:t>
            </a:r>
            <a:br>
              <a:rPr lang="en-US" sz="2000" i="1" dirty="0" smtClean="0"/>
            </a:br>
            <a:r>
              <a:rPr lang="en-US" sz="2000" i="1" dirty="0" smtClean="0"/>
              <a:t> radiating from the </a:t>
            </a:r>
            <a:br>
              <a:rPr lang="en-US" sz="2000" i="1" dirty="0" smtClean="0"/>
            </a:br>
            <a:r>
              <a:rPr lang="en-US" sz="2000" i="1" dirty="0" smtClean="0"/>
              <a:t>       sun</a:t>
            </a:r>
            <a:endParaRPr lang="en-US" sz="20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4010053"/>
            <a:ext cx="157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Energy       </a:t>
            </a:r>
            <a:br>
              <a:rPr lang="en-US" sz="2000" i="1" dirty="0" smtClean="0"/>
            </a:br>
            <a:r>
              <a:rPr lang="en-US" sz="2000" i="1" dirty="0" smtClean="0"/>
              <a:t>   radiating    </a:t>
            </a:r>
            <a:br>
              <a:rPr lang="en-US" sz="2000" i="1" dirty="0" smtClean="0"/>
            </a:br>
            <a:r>
              <a:rPr lang="en-US" sz="2000" i="1" dirty="0" smtClean="0"/>
              <a:t>     into space    </a:t>
            </a:r>
            <a:endParaRPr lang="en-US"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099590" y="189369"/>
            <a:ext cx="1918309" cy="1625532"/>
            <a:chOff x="3872891" y="435793"/>
            <a:chExt cx="1918309" cy="1625532"/>
          </a:xfrm>
        </p:grpSpPr>
        <p:pic>
          <p:nvPicPr>
            <p:cNvPr id="12" name="Picture 3" descr="C:\Users\mater1ml\AppData\Local\Microsoft\Windows\Temporary Internet Files\Content.IE5\YRD2XUJW\MC910217683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5429" y="648516"/>
              <a:ext cx="892372" cy="720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3872891" y="435793"/>
              <a:ext cx="1918309" cy="1625532"/>
            </a:xfrm>
            <a:prstGeom prst="rect">
              <a:avLst/>
            </a:prstGeom>
          </p:spPr>
          <p:txBody>
            <a:bodyPr wrap="square">
              <a:prstTxWarp prst="textArchUp">
                <a:avLst/>
              </a:prstTxWarp>
              <a:spAutoFit/>
            </a:bodyPr>
            <a:lstStyle/>
            <a:p>
              <a:r>
                <a:rPr lang="en-US" sz="2800" b="1" dirty="0" smtClean="0"/>
                <a:t>Earth’s Energy Budget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930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-88620" y="0"/>
            <a:ext cx="4191987" cy="6858000"/>
            <a:chOff x="-69961" y="0"/>
            <a:chExt cx="4191987" cy="6858000"/>
          </a:xfrm>
        </p:grpSpPr>
        <p:grpSp>
          <p:nvGrpSpPr>
            <p:cNvPr id="48" name="Group 47"/>
            <p:cNvGrpSpPr/>
            <p:nvPr/>
          </p:nvGrpSpPr>
          <p:grpSpPr>
            <a:xfrm>
              <a:off x="-69961" y="0"/>
              <a:ext cx="4191987" cy="6858000"/>
              <a:chOff x="-69961" y="0"/>
              <a:chExt cx="4191987" cy="6858000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-69961" y="0"/>
                <a:ext cx="4191987" cy="6858000"/>
                <a:chOff x="-69961" y="0"/>
                <a:chExt cx="4191987" cy="6858000"/>
              </a:xfrm>
            </p:grpSpPr>
            <p:grpSp>
              <p:nvGrpSpPr>
                <p:cNvPr id="73" name="Group 72"/>
                <p:cNvGrpSpPr/>
                <p:nvPr/>
              </p:nvGrpSpPr>
              <p:grpSpPr>
                <a:xfrm>
                  <a:off x="-69961" y="0"/>
                  <a:ext cx="4191987" cy="6858000"/>
                  <a:chOff x="-69961" y="0"/>
                  <a:chExt cx="4191987" cy="6858000"/>
                </a:xfrm>
              </p:grpSpPr>
              <p:grpSp>
                <p:nvGrpSpPr>
                  <p:cNvPr id="75" name="Group 74"/>
                  <p:cNvGrpSpPr/>
                  <p:nvPr/>
                </p:nvGrpSpPr>
                <p:grpSpPr>
                  <a:xfrm>
                    <a:off x="-69961" y="0"/>
                    <a:ext cx="4191987" cy="6858000"/>
                    <a:chOff x="-69961" y="0"/>
                    <a:chExt cx="4191987" cy="6858000"/>
                  </a:xfrm>
                </p:grpSpPr>
                <p:grpSp>
                  <p:nvGrpSpPr>
                    <p:cNvPr id="77" name="Group 76"/>
                    <p:cNvGrpSpPr/>
                    <p:nvPr/>
                  </p:nvGrpSpPr>
                  <p:grpSpPr>
                    <a:xfrm>
                      <a:off x="-69961" y="0"/>
                      <a:ext cx="4191987" cy="6858000"/>
                      <a:chOff x="-69961" y="0"/>
                      <a:chExt cx="4191987" cy="6858000"/>
                    </a:xfrm>
                  </p:grpSpPr>
                  <p:sp>
                    <p:nvSpPr>
                      <p:cNvPr id="79" name="TextBox 78"/>
                      <p:cNvSpPr txBox="1"/>
                      <p:nvPr/>
                    </p:nvSpPr>
                    <p:spPr>
                      <a:xfrm>
                        <a:off x="0" y="648192"/>
                        <a:ext cx="926229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2000" b="1" dirty="0" smtClean="0"/>
                          <a:t>OUTER SPACE</a:t>
                        </a:r>
                        <a:endParaRPr lang="en-US" sz="1600" b="1" dirty="0"/>
                      </a:p>
                    </p:txBody>
                  </p:sp>
                  <p:grpSp>
                    <p:nvGrpSpPr>
                      <p:cNvPr id="80" name="Group 79"/>
                      <p:cNvGrpSpPr/>
                      <p:nvPr/>
                    </p:nvGrpSpPr>
                    <p:grpSpPr>
                      <a:xfrm>
                        <a:off x="-69961" y="0"/>
                        <a:ext cx="4191987" cy="6858000"/>
                        <a:chOff x="-19390" y="-9527"/>
                        <a:chExt cx="4191987" cy="6858000"/>
                      </a:xfrm>
                    </p:grpSpPr>
                    <p:sp>
                      <p:nvSpPr>
                        <p:cNvPr id="81" name="Diagonal Stripe 80"/>
                        <p:cNvSpPr/>
                        <p:nvPr/>
                      </p:nvSpPr>
                      <p:spPr>
                        <a:xfrm>
                          <a:off x="1725238" y="2536094"/>
                          <a:ext cx="354433" cy="384193"/>
                        </a:xfrm>
                        <a:prstGeom prst="diagStripe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82" name="Group 81"/>
                        <p:cNvGrpSpPr/>
                        <p:nvPr/>
                      </p:nvGrpSpPr>
                      <p:grpSpPr>
                        <a:xfrm>
                          <a:off x="-19390" y="-9527"/>
                          <a:ext cx="4191987" cy="6858000"/>
                          <a:chOff x="-19390" y="-9527"/>
                          <a:chExt cx="4191987" cy="6858000"/>
                        </a:xfrm>
                      </p:grpSpPr>
                      <p:grpSp>
                        <p:nvGrpSpPr>
                          <p:cNvPr id="83" name="Group 82"/>
                          <p:cNvGrpSpPr/>
                          <p:nvPr/>
                        </p:nvGrpSpPr>
                        <p:grpSpPr>
                          <a:xfrm>
                            <a:off x="-19390" y="-9527"/>
                            <a:ext cx="4191987" cy="6858000"/>
                            <a:chOff x="-85697" y="850"/>
                            <a:chExt cx="4191987" cy="6858000"/>
                          </a:xfrm>
                        </p:grpSpPr>
                        <p:sp>
                          <p:nvSpPr>
                            <p:cNvPr id="90" name="Left Arrow 89"/>
                            <p:cNvSpPr/>
                            <p:nvPr/>
                          </p:nvSpPr>
                          <p:spPr>
                            <a:xfrm rot="2549723">
                              <a:off x="-85697" y="2024743"/>
                              <a:ext cx="2035683" cy="368767"/>
                            </a:xfrm>
                            <a:prstGeom prst="leftArrow">
                              <a:avLst/>
                            </a:prstGeom>
                            <a:solidFill>
                              <a:srgbClr val="FFFF00"/>
                            </a:solidFill>
                            <a:ln>
                              <a:solidFill>
                                <a:srgbClr val="FFFF00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91" name="Explosion 1 90"/>
                            <p:cNvSpPr/>
                            <p:nvPr/>
                          </p:nvSpPr>
                          <p:spPr>
                            <a:xfrm>
                              <a:off x="999182" y="850"/>
                              <a:ext cx="2594142" cy="1501992"/>
                            </a:xfrm>
                            <a:prstGeom prst="irregularSeal1">
                              <a:avLst/>
                            </a:prstGeom>
                            <a:solidFill>
                              <a:srgbClr val="FFFF00"/>
                            </a:solidFill>
                            <a:ln>
                              <a:solidFill>
                                <a:srgbClr val="FFFF00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grpSp>
                          <p:nvGrpSpPr>
                            <p:cNvPr id="92" name="Group 91"/>
                            <p:cNvGrpSpPr/>
                            <p:nvPr/>
                          </p:nvGrpSpPr>
                          <p:grpSpPr>
                            <a:xfrm>
                              <a:off x="523706" y="951875"/>
                              <a:ext cx="3582584" cy="5906975"/>
                              <a:chOff x="2388358" y="951025"/>
                              <a:chExt cx="3582584" cy="5906975"/>
                            </a:xfrm>
                          </p:grpSpPr>
                          <p:pic>
                            <p:nvPicPr>
                              <p:cNvPr id="100" name="Picture 10" descr="C:\Users\mater1ml\AppData\Local\Microsoft\Windows\Temporary Internet Files\Content.IE5\YRD2XUJW\MC900437657[1].wmf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403754" y="4946650"/>
                                <a:ext cx="3567188" cy="191135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  <p:grpSp>
                            <p:nvGrpSpPr>
                              <p:cNvPr id="101" name="Group 100"/>
                              <p:cNvGrpSpPr/>
                              <p:nvPr/>
                            </p:nvGrpSpPr>
                            <p:grpSpPr>
                              <a:xfrm>
                                <a:off x="2388358" y="1896715"/>
                                <a:ext cx="3359623" cy="2037101"/>
                                <a:chOff x="2620740" y="2209800"/>
                                <a:chExt cx="2941860" cy="1686715"/>
                              </a:xfrm>
                            </p:grpSpPr>
                            <p:sp>
                              <p:nvSpPr>
                                <p:cNvPr id="103" name="Oval 102"/>
                                <p:cNvSpPr/>
                                <p:nvPr/>
                              </p:nvSpPr>
                              <p:spPr>
                                <a:xfrm>
                                  <a:off x="2819400" y="2209800"/>
                                  <a:ext cx="2743200" cy="1447800"/>
                                </a:xfrm>
                                <a:prstGeom prst="ellipse">
                                  <a:avLst/>
                                </a:pr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pic>
                              <p:nvPicPr>
                                <p:cNvPr id="104" name="Picture 4" descr="C:\Users\mater1ml\AppData\Local\Microsoft\Windows\Temporary Internet Files\Content.IE5\4NF0860B\MC900432591[1].png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4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229104" y="3039769"/>
                                  <a:ext cx="558686" cy="558686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  <p:pic>
                              <p:nvPicPr>
                                <p:cNvPr id="105" name="Picture 4" descr="C:\Users\mater1ml\AppData\Local\Microsoft\Windows\Temporary Internet Files\Content.IE5\4NF0860B\MC900432591[1].png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4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2620740" y="2714023"/>
                                  <a:ext cx="558686" cy="558686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  <p:pic>
                              <p:nvPicPr>
                                <p:cNvPr id="106" name="Picture 4" descr="C:\Users\mater1ml\AppData\Local\Microsoft\Windows\Temporary Internet Files\Content.IE5\4NF0860B\MC900432591[1].png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4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4368857" y="3337829"/>
                                  <a:ext cx="558686" cy="558686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  <p:pic>
                              <p:nvPicPr>
                                <p:cNvPr id="107" name="Picture 4" descr="C:\Users\mater1ml\AppData\Local\Microsoft\Windows\Temporary Internet Files\Content.IE5\4NF0860B\MC900432591[1].png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4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4973508" y="2993366"/>
                                  <a:ext cx="558686" cy="558686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</p:grpSp>
                          <p:sp>
                            <p:nvSpPr>
                              <p:cNvPr id="102" name="Down Arrow 101"/>
                              <p:cNvSpPr/>
                              <p:nvPr/>
                            </p:nvSpPr>
                            <p:spPr>
                              <a:xfrm>
                                <a:off x="3700800" y="951025"/>
                                <a:ext cx="860958" cy="4876800"/>
                              </a:xfrm>
                              <a:prstGeom prst="downArrow">
                                <a:avLst/>
                              </a:prstGeom>
                              <a:solidFill>
                                <a:srgbClr val="FFFF00"/>
                              </a:solidFill>
                              <a:ln>
                                <a:solidFill>
                                  <a:srgbClr val="FFFF00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93" name="TextBox 92"/>
                            <p:cNvSpPr txBox="1"/>
                            <p:nvPr/>
                          </p:nvSpPr>
                          <p:spPr>
                            <a:xfrm>
                              <a:off x="1856485" y="430025"/>
                              <a:ext cx="820285" cy="461665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sz="2400" b="1" dirty="0" smtClean="0"/>
                                <a:t>SUN</a:t>
                              </a:r>
                              <a:endParaRPr lang="en-US" b="1" dirty="0"/>
                            </a:p>
                          </p:txBody>
                        </p:sp>
                        <p:sp>
                          <p:nvSpPr>
                            <p:cNvPr id="94" name="Rectangle 93"/>
                            <p:cNvSpPr/>
                            <p:nvPr/>
                          </p:nvSpPr>
                          <p:spPr>
                            <a:xfrm>
                              <a:off x="1821979" y="951875"/>
                              <a:ext cx="785779" cy="1635732"/>
                            </a:xfrm>
                            <a:prstGeom prst="rect">
                              <a:avLst/>
                            </a:prstGeom>
                            <a:solidFill>
                              <a:srgbClr val="FFFF00"/>
                            </a:solidFill>
                            <a:ln>
                              <a:solidFill>
                                <a:srgbClr val="FFFF00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95" name="Right Arrow 94"/>
                            <p:cNvSpPr/>
                            <p:nvPr/>
                          </p:nvSpPr>
                          <p:spPr>
                            <a:xfrm rot="2631524">
                              <a:off x="2320149" y="2614084"/>
                              <a:ext cx="695492" cy="344186"/>
                            </a:xfrm>
                            <a:prstGeom prst="rightArrow">
                              <a:avLst/>
                            </a:prstGeom>
                            <a:solidFill>
                              <a:srgbClr val="FFFF00"/>
                            </a:solidFill>
                            <a:ln>
                              <a:solidFill>
                                <a:srgbClr val="FFFF00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96" name="Rectangle 95"/>
                            <p:cNvSpPr/>
                            <p:nvPr/>
                          </p:nvSpPr>
                          <p:spPr>
                            <a:xfrm>
                              <a:off x="1991638" y="2565368"/>
                              <a:ext cx="364031" cy="2671274"/>
                            </a:xfrm>
                            <a:prstGeom prst="rect">
                              <a:avLst/>
                            </a:prstGeom>
                            <a:solidFill>
                              <a:srgbClr val="FFFF00"/>
                            </a:solidFill>
                            <a:ln>
                              <a:solidFill>
                                <a:srgbClr val="FFFF00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97" name="TextBox 96"/>
                            <p:cNvSpPr txBox="1"/>
                            <p:nvPr/>
                          </p:nvSpPr>
                          <p:spPr>
                            <a:xfrm>
                              <a:off x="2895775" y="2265083"/>
                              <a:ext cx="82028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sz="2400" b="1" dirty="0" smtClean="0"/>
                                <a:t>AIR</a:t>
                              </a:r>
                            </a:p>
                            <a:p>
                              <a:r>
                                <a:rPr lang="en-US" sz="1600" dirty="0" smtClean="0"/>
                                <a:t>____</a:t>
                              </a:r>
                              <a:endParaRPr lang="en-US" sz="1400" dirty="0" smtClean="0"/>
                            </a:p>
                          </p:txBody>
                        </p:sp>
                        <p:sp>
                          <p:nvSpPr>
                            <p:cNvPr id="98" name="TextBox 97"/>
                            <p:cNvSpPr txBox="1"/>
                            <p:nvPr/>
                          </p:nvSpPr>
                          <p:spPr>
                            <a:xfrm>
                              <a:off x="1095354" y="5597842"/>
                              <a:ext cx="1083701" cy="738664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sz="2400" b="1" dirty="0" smtClean="0"/>
                                <a:t>EARTH</a:t>
                              </a:r>
                            </a:p>
                            <a:p>
                              <a:r>
                                <a:rPr lang="en-US" dirty="0" smtClean="0"/>
                                <a:t>      ____</a:t>
                              </a:r>
                              <a:endParaRPr lang="en-US" sz="1400" dirty="0"/>
                            </a:p>
                          </p:txBody>
                        </p:sp>
                        <p:sp>
                          <p:nvSpPr>
                            <p:cNvPr id="99" name="Left Arrow 98"/>
                            <p:cNvSpPr/>
                            <p:nvPr/>
                          </p:nvSpPr>
                          <p:spPr>
                            <a:xfrm rot="3361445">
                              <a:off x="-566380" y="3907219"/>
                              <a:ext cx="3425066" cy="269333"/>
                            </a:xfrm>
                            <a:prstGeom prst="leftArrow">
                              <a:avLst/>
                            </a:prstGeom>
                            <a:solidFill>
                              <a:srgbClr val="FFFF00"/>
                            </a:solidFill>
                            <a:ln>
                              <a:solidFill>
                                <a:srgbClr val="FFFF00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</p:grpSp>
                      <p:grpSp>
                        <p:nvGrpSpPr>
                          <p:cNvPr id="84" name="Group 83"/>
                          <p:cNvGrpSpPr/>
                          <p:nvPr/>
                        </p:nvGrpSpPr>
                        <p:grpSpPr>
                          <a:xfrm>
                            <a:off x="354925" y="965428"/>
                            <a:ext cx="2950993" cy="3699068"/>
                            <a:chOff x="354925" y="965428"/>
                            <a:chExt cx="2950993" cy="3699068"/>
                          </a:xfrm>
                        </p:grpSpPr>
                        <p:pic>
                          <p:nvPicPr>
                            <p:cNvPr id="85" name="Picture 4" descr="C:\Users\mater1ml\AppData\Local\Microsoft\Windows\Temporary Internet Files\Content.IE5\4NF0860B\MC900432591[1]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67895" y="1604908"/>
                              <a:ext cx="638023" cy="67474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sp>
                          <p:nvSpPr>
                            <p:cNvPr id="86" name="Oval 85"/>
                            <p:cNvSpPr/>
                            <p:nvPr/>
                          </p:nvSpPr>
                          <p:spPr>
                            <a:xfrm>
                              <a:off x="354925" y="1910319"/>
                              <a:ext cx="946973" cy="369332"/>
                            </a:xfrm>
                            <a:prstGeom prst="ellipse">
                              <a:avLst/>
                            </a:prstGeom>
                            <a:solidFill>
                              <a:srgbClr val="FFEEBD"/>
                            </a:solidFill>
                            <a:ln>
                              <a:prstDash val="sysDot"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 smtClean="0">
                                  <a:solidFill>
                                    <a:schemeClr val="tx1"/>
                                  </a:solidFill>
                                </a:rPr>
                                <a:t>B___</a:t>
                              </a:r>
                              <a:endParaRPr lang="en-US" dirty="0">
                                <a:solidFill>
                                  <a:schemeClr val="tx1"/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87" name="Oval 86"/>
                            <p:cNvSpPr/>
                            <p:nvPr/>
                          </p:nvSpPr>
                          <p:spPr>
                            <a:xfrm>
                              <a:off x="784747" y="3925832"/>
                              <a:ext cx="946973" cy="369332"/>
                            </a:xfrm>
                            <a:prstGeom prst="ellipse">
                              <a:avLst/>
                            </a:prstGeom>
                            <a:solidFill>
                              <a:srgbClr val="FFEEBD"/>
                            </a:solidFill>
                            <a:ln>
                              <a:prstDash val="sysDot"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 smtClean="0">
                                  <a:solidFill>
                                    <a:schemeClr val="tx1"/>
                                  </a:solidFill>
                                </a:rPr>
                                <a:t>D___</a:t>
                              </a:r>
                              <a:endParaRPr lang="en-US" dirty="0">
                                <a:solidFill>
                                  <a:schemeClr val="tx1"/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88" name="Oval 87"/>
                            <p:cNvSpPr/>
                            <p:nvPr/>
                          </p:nvSpPr>
                          <p:spPr>
                            <a:xfrm>
                              <a:off x="1748122" y="4295164"/>
                              <a:ext cx="946973" cy="369332"/>
                            </a:xfrm>
                            <a:prstGeom prst="ellipse">
                              <a:avLst/>
                            </a:prstGeom>
                            <a:solidFill>
                              <a:srgbClr val="FFEEBD"/>
                            </a:solidFill>
                            <a:ln>
                              <a:prstDash val="sysDot"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 smtClean="0">
                                  <a:solidFill>
                                    <a:schemeClr val="tx1"/>
                                  </a:solidFill>
                                </a:rPr>
                                <a:t>C___</a:t>
                              </a:r>
                              <a:endParaRPr lang="en-US" dirty="0">
                                <a:solidFill>
                                  <a:schemeClr val="tx1"/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89" name="Oval 88"/>
                            <p:cNvSpPr/>
                            <p:nvPr/>
                          </p:nvSpPr>
                          <p:spPr>
                            <a:xfrm>
                              <a:off x="1829944" y="965428"/>
                              <a:ext cx="946973" cy="369332"/>
                            </a:xfrm>
                            <a:prstGeom prst="ellipse">
                              <a:avLst/>
                            </a:prstGeom>
                            <a:solidFill>
                              <a:srgbClr val="FFEEBD"/>
                            </a:solidFill>
                            <a:ln>
                              <a:prstDash val="sysDot"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 smtClean="0">
                                  <a:solidFill>
                                    <a:schemeClr val="tx1"/>
                                  </a:solidFill>
                                </a:rPr>
                                <a:t>A___</a:t>
                              </a:r>
                              <a:endParaRPr lang="en-US" dirty="0">
                                <a:solidFill>
                                  <a:schemeClr val="tx1"/>
                                </a:solidFill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  <p:sp>
                  <p:nvSpPr>
                    <p:cNvPr id="78" name="TextBox 77"/>
                    <p:cNvSpPr txBox="1"/>
                    <p:nvPr/>
                  </p:nvSpPr>
                  <p:spPr>
                    <a:xfrm>
                      <a:off x="2063439" y="974955"/>
                      <a:ext cx="791375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76" name="TextBox 75"/>
                  <p:cNvSpPr txBox="1"/>
                  <p:nvPr/>
                </p:nvSpPr>
                <p:spPr>
                  <a:xfrm>
                    <a:off x="564834" y="1873679"/>
                    <a:ext cx="61263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>
                        <a:solidFill>
                          <a:srgbClr val="FF0000"/>
                        </a:solidFill>
                      </a:rPr>
                      <a:t> 23</a:t>
                    </a:r>
                    <a:endParaRPr lang="en-US" sz="20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74" name="TextBox 73"/>
                <p:cNvSpPr txBox="1"/>
                <p:nvPr/>
              </p:nvSpPr>
              <p:spPr>
                <a:xfrm>
                  <a:off x="2037372" y="4289302"/>
                  <a:ext cx="5847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FF0000"/>
                      </a:solidFill>
                    </a:rPr>
                    <a:t> 55</a:t>
                  </a:r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72" name="TextBox 71"/>
              <p:cNvSpPr txBox="1"/>
              <p:nvPr/>
            </p:nvSpPr>
            <p:spPr>
              <a:xfrm>
                <a:off x="2932697" y="2615633"/>
                <a:ext cx="6126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 22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1027310" y="3914022"/>
              <a:ext cx="6126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 7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1487014" y="5898648"/>
            <a:ext cx="584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48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9" name="Rounded Rectangular Callout 48"/>
          <p:cNvSpPr/>
          <p:nvPr/>
        </p:nvSpPr>
        <p:spPr>
          <a:xfrm>
            <a:off x="4559298" y="1225779"/>
            <a:ext cx="4512733" cy="2165411"/>
          </a:xfrm>
          <a:prstGeom prst="wedgeRoundRectCallout">
            <a:avLst>
              <a:gd name="adj1" fmla="val -107663"/>
              <a:gd name="adj2" fmla="val 1737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This is the energy that heats the surface of the earth (the ground and the water in oceans and lakes).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51" name="Rounded Rectangular Callout 50"/>
          <p:cNvSpPr/>
          <p:nvPr/>
        </p:nvSpPr>
        <p:spPr>
          <a:xfrm>
            <a:off x="4594056" y="4724400"/>
            <a:ext cx="4512733" cy="2105048"/>
          </a:xfrm>
          <a:prstGeom prst="wedgeRoundRectCallout">
            <a:avLst>
              <a:gd name="adj1" fmla="val -22760"/>
              <a:gd name="adj2" fmla="val 458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Some of this energy makes plants grow. Millions of years of decaying plants and animals (fossil fuels) have stored solar energy.</a:t>
            </a:r>
            <a:endParaRPr lang="en-US" sz="2400" b="1" dirty="0">
              <a:latin typeface="Comic Sans MS" pitchFamily="66" charset="0"/>
            </a:endParaRPr>
          </a:p>
        </p:txBody>
      </p:sp>
      <p:pic>
        <p:nvPicPr>
          <p:cNvPr id="52" name="Picture 2" descr="C:\Users\mater1ml\AppData\Local\Microsoft\Windows\Temporary Internet Files\Content.IE5\NJKNHAAL\MC9003262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44725"/>
            <a:ext cx="862663" cy="794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46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Down Arrow 71"/>
          <p:cNvSpPr/>
          <p:nvPr/>
        </p:nvSpPr>
        <p:spPr>
          <a:xfrm flipH="1">
            <a:off x="8053228" y="5221336"/>
            <a:ext cx="86055" cy="104685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5074238" y="217273"/>
            <a:ext cx="2014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OUTER SPACE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-2613" y="-6536"/>
            <a:ext cx="4670923" cy="1301936"/>
          </a:xfrm>
          <a:prstGeom prst="wedgeRoundRectCallout">
            <a:avLst>
              <a:gd name="adj1" fmla="val 21891"/>
              <a:gd name="adj2" fmla="val -487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Part 2: 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Land and Water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385137" y="2242168"/>
            <a:ext cx="3895422" cy="2496161"/>
          </a:xfrm>
          <a:prstGeom prst="wedgeRoundRectCallout">
            <a:avLst>
              <a:gd name="adj1" fmla="val 21891"/>
              <a:gd name="adj2" fmla="val -487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Remember (from Part 1) that the earth’s surface got 48 </a:t>
            </a:r>
            <a:r>
              <a:rPr lang="en-US" sz="3200" b="1" dirty="0" smtClean="0"/>
              <a:t>parcels </a:t>
            </a:r>
            <a:r>
              <a:rPr lang="en-US" sz="3200" b="1" dirty="0" smtClean="0"/>
              <a:t>of energy from the sun.</a:t>
            </a:r>
            <a:endParaRPr lang="en-US" sz="3200" b="1" dirty="0"/>
          </a:p>
        </p:txBody>
      </p:sp>
      <p:sp>
        <p:nvSpPr>
          <p:cNvPr id="24" name="Rounded Rectangular Callout 23"/>
          <p:cNvSpPr/>
          <p:nvPr/>
        </p:nvSpPr>
        <p:spPr>
          <a:xfrm>
            <a:off x="385137" y="2223816"/>
            <a:ext cx="3895422" cy="2496161"/>
          </a:xfrm>
          <a:prstGeom prst="wedgeRoundRectCallout">
            <a:avLst>
              <a:gd name="adj1" fmla="val 47228"/>
              <a:gd name="adj2" fmla="val 1105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Remember (from Part 1) that the earth’s surface got 48 parcels of energy from the sun.</a:t>
            </a:r>
            <a:endParaRPr lang="en-US" sz="3200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2920648" y="646646"/>
            <a:ext cx="6111249" cy="6208831"/>
            <a:chOff x="2920648" y="646646"/>
            <a:chExt cx="6111249" cy="6208831"/>
          </a:xfrm>
        </p:grpSpPr>
        <p:sp>
          <p:nvSpPr>
            <p:cNvPr id="23" name="Down Arrow 22"/>
            <p:cNvSpPr/>
            <p:nvPr/>
          </p:nvSpPr>
          <p:spPr>
            <a:xfrm rot="10800000">
              <a:off x="5582847" y="3478538"/>
              <a:ext cx="393429" cy="1742798"/>
            </a:xfrm>
            <a:prstGeom prst="downArrow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293181" y="4683855"/>
              <a:ext cx="946973" cy="369332"/>
            </a:xfrm>
            <a:prstGeom prst="ellipse">
              <a:avLst/>
            </a:prstGeom>
            <a:solidFill>
              <a:srgbClr val="FFEEBD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G___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2920648" y="646646"/>
              <a:ext cx="6111249" cy="6208831"/>
              <a:chOff x="2905066" y="679037"/>
              <a:chExt cx="6111249" cy="6208831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4744704" y="679037"/>
                <a:ext cx="4271611" cy="6208831"/>
                <a:chOff x="4744704" y="679037"/>
                <a:chExt cx="4271611" cy="6208831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5293181" y="2089403"/>
                  <a:ext cx="3132752" cy="1748556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Down Arrow 40"/>
                <p:cNvSpPr/>
                <p:nvPr/>
              </p:nvSpPr>
              <p:spPr>
                <a:xfrm rot="10800000">
                  <a:off x="5976274" y="3054166"/>
                  <a:ext cx="1346888" cy="2085155"/>
                </a:xfrm>
                <a:prstGeom prst="downArrow">
                  <a:avLst/>
                </a:prstGeom>
                <a:blipFill>
                  <a:blip r:embed="rId4"/>
                  <a:tile tx="0" ty="0" sx="100000" sy="100000" flip="none" algn="tl"/>
                </a:blipFill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Left Arrow 43"/>
                <p:cNvSpPr/>
                <p:nvPr/>
              </p:nvSpPr>
              <p:spPr>
                <a:xfrm rot="5400000">
                  <a:off x="5447976" y="2662567"/>
                  <a:ext cx="3558771" cy="246647"/>
                </a:xfrm>
                <a:prstGeom prst="leftArrow">
                  <a:avLst/>
                </a:prstGeom>
                <a:blipFill>
                  <a:blip r:embed="rId4"/>
                  <a:tile tx="0" ty="0" sx="100000" sy="100000" flip="none" algn="tl"/>
                </a:blipFill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Down Arrow 46"/>
                <p:cNvSpPr/>
                <p:nvPr/>
              </p:nvSpPr>
              <p:spPr>
                <a:xfrm>
                  <a:off x="7088541" y="3775908"/>
                  <a:ext cx="1050741" cy="1795025"/>
                </a:xfrm>
                <a:prstGeom prst="downArrow">
                  <a:avLst/>
                </a:prstGeom>
                <a:blipFill>
                  <a:blip r:embed="rId5"/>
                  <a:tile tx="0" ty="0" sx="100000" sy="100000" flip="none" algn="tl"/>
                </a:blipFill>
                <a:ln w="635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48" name="Picture 4" descr="C:\Users\mater1ml\AppData\Local\Microsoft\Windows\Temporary Internet Files\Content.IE5\4NF0860B\MC900432591[1].png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66616" y="2714682"/>
                  <a:ext cx="638023" cy="67474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9" name="Picture 4" descr="C:\Users\mater1ml\AppData\Local\Microsoft\Windows\Temporary Internet Files\Content.IE5\4NF0860B\MC900432591[1].png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07375" y="2698370"/>
                  <a:ext cx="638023" cy="67474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0" name="Picture 4" descr="C:\Users\mater1ml\AppData\Local\Microsoft\Windows\Temporary Internet Files\Content.IE5\4NF0860B\MC900432591[1].png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57982" y="2356299"/>
                  <a:ext cx="638023" cy="67474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1" name="Picture 4" descr="C:\Users\mater1ml\AppData\Local\Microsoft\Windows\Temporary Internet Files\Content.IE5\4NF0860B\MC900432591[1].png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445780" y="2152270"/>
                  <a:ext cx="638023" cy="67474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2" name="Picture 10" descr="C:\Users\mater1ml\AppData\Local\Microsoft\Windows\Temporary Internet Files\Content.IE5\YRD2XUJW\MC900437657[1].wmf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26393" y="4976518"/>
                  <a:ext cx="3567188" cy="191135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3" name="Freeform 52"/>
                <p:cNvSpPr/>
                <p:nvPr/>
              </p:nvSpPr>
              <p:spPr>
                <a:xfrm>
                  <a:off x="5277911" y="3585222"/>
                  <a:ext cx="289353" cy="1648014"/>
                </a:xfrm>
                <a:custGeom>
                  <a:avLst/>
                  <a:gdLst>
                    <a:gd name="connsiteX0" fmla="*/ 247973 w 247973"/>
                    <a:gd name="connsiteY0" fmla="*/ 1549831 h 1549831"/>
                    <a:gd name="connsiteX1" fmla="*/ 232475 w 247973"/>
                    <a:gd name="connsiteY1" fmla="*/ 1472339 h 1549831"/>
                    <a:gd name="connsiteX2" fmla="*/ 185980 w 247973"/>
                    <a:gd name="connsiteY2" fmla="*/ 1441343 h 1549831"/>
                    <a:gd name="connsiteX3" fmla="*/ 139485 w 247973"/>
                    <a:gd name="connsiteY3" fmla="*/ 1394848 h 1549831"/>
                    <a:gd name="connsiteX4" fmla="*/ 77492 w 247973"/>
                    <a:gd name="connsiteY4" fmla="*/ 1301858 h 1549831"/>
                    <a:gd name="connsiteX5" fmla="*/ 46495 w 247973"/>
                    <a:gd name="connsiteY5" fmla="*/ 1255363 h 1549831"/>
                    <a:gd name="connsiteX6" fmla="*/ 15499 w 247973"/>
                    <a:gd name="connsiteY6" fmla="*/ 1162373 h 1549831"/>
                    <a:gd name="connsiteX7" fmla="*/ 0 w 247973"/>
                    <a:gd name="connsiteY7" fmla="*/ 1115878 h 1549831"/>
                    <a:gd name="connsiteX8" fmla="*/ 46495 w 247973"/>
                    <a:gd name="connsiteY8" fmla="*/ 883404 h 1549831"/>
                    <a:gd name="connsiteX9" fmla="*/ 92990 w 247973"/>
                    <a:gd name="connsiteY9" fmla="*/ 852407 h 1549831"/>
                    <a:gd name="connsiteX10" fmla="*/ 154983 w 247973"/>
                    <a:gd name="connsiteY10" fmla="*/ 759417 h 1549831"/>
                    <a:gd name="connsiteX11" fmla="*/ 185980 w 247973"/>
                    <a:gd name="connsiteY11" fmla="*/ 712922 h 1549831"/>
                    <a:gd name="connsiteX12" fmla="*/ 201478 w 247973"/>
                    <a:gd name="connsiteY12" fmla="*/ 433953 h 1549831"/>
                    <a:gd name="connsiteX13" fmla="*/ 185980 w 247973"/>
                    <a:gd name="connsiteY13" fmla="*/ 387458 h 1549831"/>
                    <a:gd name="connsiteX14" fmla="*/ 92990 w 247973"/>
                    <a:gd name="connsiteY14" fmla="*/ 247973 h 1549831"/>
                    <a:gd name="connsiteX15" fmla="*/ 61994 w 247973"/>
                    <a:gd name="connsiteY15" fmla="*/ 201478 h 1549831"/>
                    <a:gd name="connsiteX16" fmla="*/ 46495 w 247973"/>
                    <a:gd name="connsiteY16" fmla="*/ 154983 h 1549831"/>
                    <a:gd name="connsiteX17" fmla="*/ 61994 w 247973"/>
                    <a:gd name="connsiteY17" fmla="*/ 77492 h 1549831"/>
                    <a:gd name="connsiteX18" fmla="*/ 123987 w 247973"/>
                    <a:gd name="connsiteY18" fmla="*/ 0 h 1549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7973" h="1549831">
                      <a:moveTo>
                        <a:pt x="247973" y="1549831"/>
                      </a:moveTo>
                      <a:cubicBezTo>
                        <a:pt x="242807" y="1524000"/>
                        <a:pt x="245544" y="1495210"/>
                        <a:pt x="232475" y="1472339"/>
                      </a:cubicBezTo>
                      <a:cubicBezTo>
                        <a:pt x="223234" y="1456167"/>
                        <a:pt x="200289" y="1453267"/>
                        <a:pt x="185980" y="1441343"/>
                      </a:cubicBezTo>
                      <a:cubicBezTo>
                        <a:pt x="169142" y="1427312"/>
                        <a:pt x="152941" y="1412149"/>
                        <a:pt x="139485" y="1394848"/>
                      </a:cubicBezTo>
                      <a:cubicBezTo>
                        <a:pt x="116614" y="1365442"/>
                        <a:pt x="98156" y="1332855"/>
                        <a:pt x="77492" y="1301858"/>
                      </a:cubicBezTo>
                      <a:lnTo>
                        <a:pt x="46495" y="1255363"/>
                      </a:lnTo>
                      <a:lnTo>
                        <a:pt x="15499" y="1162373"/>
                      </a:lnTo>
                      <a:lnTo>
                        <a:pt x="0" y="1115878"/>
                      </a:lnTo>
                      <a:cubicBezTo>
                        <a:pt x="749" y="1109137"/>
                        <a:pt x="13527" y="905383"/>
                        <a:pt x="46495" y="883404"/>
                      </a:cubicBezTo>
                      <a:lnTo>
                        <a:pt x="92990" y="852407"/>
                      </a:lnTo>
                      <a:lnTo>
                        <a:pt x="154983" y="759417"/>
                      </a:lnTo>
                      <a:lnTo>
                        <a:pt x="185980" y="712922"/>
                      </a:lnTo>
                      <a:cubicBezTo>
                        <a:pt x="232550" y="573214"/>
                        <a:pt x="227495" y="629079"/>
                        <a:pt x="201478" y="433953"/>
                      </a:cubicBezTo>
                      <a:cubicBezTo>
                        <a:pt x="199319" y="417760"/>
                        <a:pt x="193914" y="401739"/>
                        <a:pt x="185980" y="387458"/>
                      </a:cubicBezTo>
                      <a:cubicBezTo>
                        <a:pt x="185972" y="387443"/>
                        <a:pt x="108493" y="271228"/>
                        <a:pt x="92990" y="247973"/>
                      </a:cubicBezTo>
                      <a:cubicBezTo>
                        <a:pt x="82658" y="232475"/>
                        <a:pt x="67884" y="219149"/>
                        <a:pt x="61994" y="201478"/>
                      </a:cubicBezTo>
                      <a:lnTo>
                        <a:pt x="46495" y="154983"/>
                      </a:lnTo>
                      <a:cubicBezTo>
                        <a:pt x="51661" y="129153"/>
                        <a:pt x="52745" y="102157"/>
                        <a:pt x="61994" y="77492"/>
                      </a:cubicBezTo>
                      <a:cubicBezTo>
                        <a:pt x="73725" y="46209"/>
                        <a:pt x="101290" y="22697"/>
                        <a:pt x="123987" y="0"/>
                      </a:cubicBezTo>
                    </a:path>
                  </a:pathLst>
                </a:custGeom>
                <a:noFill/>
                <a:ln w="762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Down Arrow 53"/>
                <p:cNvSpPr/>
                <p:nvPr/>
              </p:nvSpPr>
              <p:spPr>
                <a:xfrm rot="10800000">
                  <a:off x="7323163" y="679037"/>
                  <a:ext cx="860958" cy="1641296"/>
                </a:xfrm>
                <a:prstGeom prst="downArrow">
                  <a:avLst/>
                </a:prstGeom>
                <a:blipFill>
                  <a:blip r:embed="rId8"/>
                  <a:tile tx="0" ty="0" sx="100000" sy="100000" flip="none" algn="tl"/>
                </a:blip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8053229" y="3478538"/>
                  <a:ext cx="344221" cy="1754698"/>
                </a:xfrm>
                <a:custGeom>
                  <a:avLst/>
                  <a:gdLst>
                    <a:gd name="connsiteX0" fmla="*/ 92989 w 344221"/>
                    <a:gd name="connsiteY0" fmla="*/ 0 h 1503336"/>
                    <a:gd name="connsiteX1" fmla="*/ 170481 w 344221"/>
                    <a:gd name="connsiteY1" fmla="*/ 46495 h 1503336"/>
                    <a:gd name="connsiteX2" fmla="*/ 185979 w 344221"/>
                    <a:gd name="connsiteY2" fmla="*/ 92990 h 1503336"/>
                    <a:gd name="connsiteX3" fmla="*/ 216976 w 344221"/>
                    <a:gd name="connsiteY3" fmla="*/ 139485 h 1503336"/>
                    <a:gd name="connsiteX4" fmla="*/ 263471 w 344221"/>
                    <a:gd name="connsiteY4" fmla="*/ 232475 h 1503336"/>
                    <a:gd name="connsiteX5" fmla="*/ 309966 w 344221"/>
                    <a:gd name="connsiteY5" fmla="*/ 325465 h 1503336"/>
                    <a:gd name="connsiteX6" fmla="*/ 325464 w 344221"/>
                    <a:gd name="connsiteY6" fmla="*/ 371960 h 1503336"/>
                    <a:gd name="connsiteX7" fmla="*/ 325464 w 344221"/>
                    <a:gd name="connsiteY7" fmla="*/ 774916 h 1503336"/>
                    <a:gd name="connsiteX8" fmla="*/ 309966 w 344221"/>
                    <a:gd name="connsiteY8" fmla="*/ 836909 h 1503336"/>
                    <a:gd name="connsiteX9" fmla="*/ 278969 w 344221"/>
                    <a:gd name="connsiteY9" fmla="*/ 929899 h 1503336"/>
                    <a:gd name="connsiteX10" fmla="*/ 263471 w 344221"/>
                    <a:gd name="connsiteY10" fmla="*/ 976394 h 1503336"/>
                    <a:gd name="connsiteX11" fmla="*/ 216976 w 344221"/>
                    <a:gd name="connsiteY11" fmla="*/ 1069384 h 1503336"/>
                    <a:gd name="connsiteX12" fmla="*/ 185979 w 344221"/>
                    <a:gd name="connsiteY12" fmla="*/ 1162373 h 1503336"/>
                    <a:gd name="connsiteX13" fmla="*/ 123986 w 344221"/>
                    <a:gd name="connsiteY13" fmla="*/ 1255363 h 1503336"/>
                    <a:gd name="connsiteX14" fmla="*/ 108488 w 344221"/>
                    <a:gd name="connsiteY14" fmla="*/ 1301858 h 1503336"/>
                    <a:gd name="connsiteX15" fmla="*/ 77491 w 344221"/>
                    <a:gd name="connsiteY15" fmla="*/ 1348353 h 1503336"/>
                    <a:gd name="connsiteX16" fmla="*/ 15498 w 344221"/>
                    <a:gd name="connsiteY16" fmla="*/ 1487838 h 1503336"/>
                    <a:gd name="connsiteX17" fmla="*/ 0 w 344221"/>
                    <a:gd name="connsiteY17" fmla="*/ 1503336 h 15033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344221" h="1503336">
                      <a:moveTo>
                        <a:pt x="92989" y="0"/>
                      </a:moveTo>
                      <a:cubicBezTo>
                        <a:pt x="118820" y="15498"/>
                        <a:pt x="149181" y="25195"/>
                        <a:pt x="170481" y="46495"/>
                      </a:cubicBezTo>
                      <a:cubicBezTo>
                        <a:pt x="182033" y="58047"/>
                        <a:pt x="178673" y="78378"/>
                        <a:pt x="185979" y="92990"/>
                      </a:cubicBezTo>
                      <a:cubicBezTo>
                        <a:pt x="194309" y="109650"/>
                        <a:pt x="206644" y="123987"/>
                        <a:pt x="216976" y="139485"/>
                      </a:cubicBezTo>
                      <a:cubicBezTo>
                        <a:pt x="255931" y="256351"/>
                        <a:pt x="203383" y="112299"/>
                        <a:pt x="263471" y="232475"/>
                      </a:cubicBezTo>
                      <a:cubicBezTo>
                        <a:pt x="327637" y="360807"/>
                        <a:pt x="221133" y="192216"/>
                        <a:pt x="309966" y="325465"/>
                      </a:cubicBezTo>
                      <a:cubicBezTo>
                        <a:pt x="315132" y="340963"/>
                        <a:pt x="321920" y="356012"/>
                        <a:pt x="325464" y="371960"/>
                      </a:cubicBezTo>
                      <a:cubicBezTo>
                        <a:pt x="358410" y="520221"/>
                        <a:pt x="341078" y="587543"/>
                        <a:pt x="325464" y="774916"/>
                      </a:cubicBezTo>
                      <a:cubicBezTo>
                        <a:pt x="323695" y="796143"/>
                        <a:pt x="316087" y="816507"/>
                        <a:pt x="309966" y="836909"/>
                      </a:cubicBezTo>
                      <a:cubicBezTo>
                        <a:pt x="300577" y="868204"/>
                        <a:pt x="289301" y="898902"/>
                        <a:pt x="278969" y="929899"/>
                      </a:cubicBezTo>
                      <a:lnTo>
                        <a:pt x="263471" y="976394"/>
                      </a:lnTo>
                      <a:cubicBezTo>
                        <a:pt x="206951" y="1145952"/>
                        <a:pt x="297088" y="889132"/>
                        <a:pt x="216976" y="1069384"/>
                      </a:cubicBezTo>
                      <a:cubicBezTo>
                        <a:pt x="203706" y="1099241"/>
                        <a:pt x="204103" y="1135187"/>
                        <a:pt x="185979" y="1162373"/>
                      </a:cubicBezTo>
                      <a:lnTo>
                        <a:pt x="123986" y="1255363"/>
                      </a:lnTo>
                      <a:cubicBezTo>
                        <a:pt x="118820" y="1270861"/>
                        <a:pt x="115794" y="1287246"/>
                        <a:pt x="108488" y="1301858"/>
                      </a:cubicBezTo>
                      <a:cubicBezTo>
                        <a:pt x="100158" y="1318518"/>
                        <a:pt x="85056" y="1331332"/>
                        <a:pt x="77491" y="1348353"/>
                      </a:cubicBezTo>
                      <a:cubicBezTo>
                        <a:pt x="26089" y="1464009"/>
                        <a:pt x="72895" y="1411310"/>
                        <a:pt x="15498" y="1487838"/>
                      </a:cubicBezTo>
                      <a:cubicBezTo>
                        <a:pt x="11114" y="1493683"/>
                        <a:pt x="5166" y="1498170"/>
                        <a:pt x="0" y="1503336"/>
                      </a:cubicBezTo>
                    </a:path>
                  </a:pathLst>
                </a:custGeom>
                <a:noFill/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Down Arrow 55"/>
                <p:cNvSpPr/>
                <p:nvPr/>
              </p:nvSpPr>
              <p:spPr>
                <a:xfrm flipH="1">
                  <a:off x="7994991" y="5233236"/>
                  <a:ext cx="144292" cy="92785"/>
                </a:xfrm>
                <a:prstGeom prst="downArrow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4744704" y="4314523"/>
                  <a:ext cx="946973" cy="369332"/>
                </a:xfrm>
                <a:prstGeom prst="ellipse">
                  <a:avLst/>
                </a:prstGeom>
                <a:solidFill>
                  <a:srgbClr val="FFEEBD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F__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58" name="Group 57"/>
                <p:cNvGrpSpPr/>
                <p:nvPr/>
              </p:nvGrpSpPr>
              <p:grpSpPr>
                <a:xfrm>
                  <a:off x="6206556" y="3884881"/>
                  <a:ext cx="946973" cy="370263"/>
                  <a:chOff x="6206556" y="3884881"/>
                  <a:chExt cx="946973" cy="370263"/>
                </a:xfrm>
              </p:grpSpPr>
              <p:sp>
                <p:nvSpPr>
                  <p:cNvPr id="67" name="Oval 66"/>
                  <p:cNvSpPr/>
                  <p:nvPr/>
                </p:nvSpPr>
                <p:spPr>
                  <a:xfrm>
                    <a:off x="6206556" y="3884881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H___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8" name="Rectangle 67"/>
                  <p:cNvSpPr/>
                  <p:nvPr/>
                </p:nvSpPr>
                <p:spPr>
                  <a:xfrm>
                    <a:off x="6494438" y="3885812"/>
                    <a:ext cx="184731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grpSp>
              <p:nvGrpSpPr>
                <p:cNvPr id="59" name="Group 58"/>
                <p:cNvGrpSpPr/>
                <p:nvPr/>
              </p:nvGrpSpPr>
              <p:grpSpPr>
                <a:xfrm>
                  <a:off x="6519656" y="1508100"/>
                  <a:ext cx="946973" cy="369332"/>
                  <a:chOff x="6519656" y="1508100"/>
                  <a:chExt cx="946973" cy="369332"/>
                </a:xfrm>
              </p:grpSpPr>
              <p:sp>
                <p:nvSpPr>
                  <p:cNvPr id="65" name="Oval 64"/>
                  <p:cNvSpPr/>
                  <p:nvPr/>
                </p:nvSpPr>
                <p:spPr>
                  <a:xfrm>
                    <a:off x="6519656" y="1508100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I___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6" name="Rectangle 65"/>
                  <p:cNvSpPr/>
                  <p:nvPr/>
                </p:nvSpPr>
                <p:spPr>
                  <a:xfrm flipH="1">
                    <a:off x="6815689" y="1508100"/>
                    <a:ext cx="576698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60" name="Oval 59"/>
                <p:cNvSpPr/>
                <p:nvPr/>
              </p:nvSpPr>
              <p:spPr>
                <a:xfrm>
                  <a:off x="7201220" y="4673418"/>
                  <a:ext cx="946973" cy="369332"/>
                </a:xfrm>
                <a:prstGeom prst="ellipse">
                  <a:avLst/>
                </a:prstGeom>
                <a:solidFill>
                  <a:srgbClr val="FFEEBD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K___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7444276" y="1617635"/>
                  <a:ext cx="946973" cy="512637"/>
                  <a:chOff x="7444276" y="1617635"/>
                  <a:chExt cx="946973" cy="512637"/>
                </a:xfrm>
              </p:grpSpPr>
              <p:sp>
                <p:nvSpPr>
                  <p:cNvPr id="63" name="Oval 62"/>
                  <p:cNvSpPr/>
                  <p:nvPr/>
                </p:nvSpPr>
                <p:spPr>
                  <a:xfrm>
                    <a:off x="7444276" y="1617635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L __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64" name="Rectangle 63"/>
                  <p:cNvSpPr/>
                  <p:nvPr/>
                </p:nvSpPr>
                <p:spPr>
                  <a:xfrm>
                    <a:off x="7729489" y="1760940"/>
                    <a:ext cx="184731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62" name="Oval 61"/>
                <p:cNvSpPr/>
                <p:nvPr/>
              </p:nvSpPr>
              <p:spPr>
                <a:xfrm>
                  <a:off x="8069342" y="4207364"/>
                  <a:ext cx="946973" cy="369332"/>
                </a:xfrm>
                <a:prstGeom prst="ellipse">
                  <a:avLst/>
                </a:prstGeom>
                <a:solidFill>
                  <a:srgbClr val="FFEEBD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M__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4" name="Circular Arrow 33"/>
              <p:cNvSpPr/>
              <p:nvPr/>
            </p:nvSpPr>
            <p:spPr>
              <a:xfrm rot="20092657">
                <a:off x="3210017" y="1503297"/>
                <a:ext cx="3014119" cy="2588340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14620263"/>
                  <a:gd name="adj5" fmla="val 12500"/>
                </a:avLst>
              </a:prstGeom>
              <a:noFill/>
              <a:ln w="28575">
                <a:solidFill>
                  <a:srgbClr val="FFFF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4497029" y="1688355"/>
                <a:ext cx="946973" cy="369332"/>
              </a:xfrm>
              <a:prstGeom prst="ellipse">
                <a:avLst/>
              </a:prstGeom>
              <a:solidFill>
                <a:srgbClr val="FFEEBD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J</a:t>
                </a:r>
                <a:r>
                  <a:rPr lang="en-US" b="1" dirty="0">
                    <a:solidFill>
                      <a:srgbClr val="FF0000"/>
                    </a:solidFill>
                  </a:rPr>
                  <a:t>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___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Circular Arrow 35"/>
              <p:cNvSpPr/>
              <p:nvPr/>
            </p:nvSpPr>
            <p:spPr>
              <a:xfrm rot="1120989" flipV="1">
                <a:off x="2905066" y="4220801"/>
                <a:ext cx="3014119" cy="2588340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14620263"/>
                  <a:gd name="adj5" fmla="val 12500"/>
                </a:avLst>
              </a:prstGeom>
              <a:noFill/>
              <a:ln w="28575">
                <a:solidFill>
                  <a:srgbClr val="FFFF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008917" y="6282876"/>
                <a:ext cx="946973" cy="369332"/>
              </a:xfrm>
              <a:prstGeom prst="ellipse">
                <a:avLst/>
              </a:prstGeom>
              <a:solidFill>
                <a:srgbClr val="FFEEBD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E___  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69" name="TextBox 68"/>
          <p:cNvSpPr txBox="1"/>
          <p:nvPr/>
        </p:nvSpPr>
        <p:spPr>
          <a:xfrm>
            <a:off x="4131053" y="6646416"/>
            <a:ext cx="682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  <a:r>
              <a:rPr lang="en-US" sz="1000" dirty="0" smtClean="0"/>
              <a:t>rom sun</a:t>
            </a:r>
            <a:endParaRPr lang="en-US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4303709" y="6220143"/>
            <a:ext cx="630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48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5425343" y="3451761"/>
            <a:ext cx="48155" cy="110109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77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5074238" y="217273"/>
            <a:ext cx="2014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OUTER SPACE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19838" y="6266442"/>
            <a:ext cx="791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48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31053" y="6646416"/>
            <a:ext cx="682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  <a:r>
              <a:rPr lang="en-US" sz="1000" dirty="0" smtClean="0"/>
              <a:t>rom sun</a:t>
            </a:r>
            <a:endParaRPr lang="en-US" sz="10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2920648" y="646646"/>
            <a:ext cx="6111249" cy="6208831"/>
            <a:chOff x="2920648" y="646646"/>
            <a:chExt cx="6111249" cy="6208831"/>
          </a:xfrm>
        </p:grpSpPr>
        <p:sp>
          <p:nvSpPr>
            <p:cNvPr id="33" name="Down Arrow 32"/>
            <p:cNvSpPr/>
            <p:nvPr/>
          </p:nvSpPr>
          <p:spPr>
            <a:xfrm rot="10800000">
              <a:off x="5582847" y="3478538"/>
              <a:ext cx="393429" cy="1742798"/>
            </a:xfrm>
            <a:prstGeom prst="downArrow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293181" y="4683855"/>
              <a:ext cx="946973" cy="369332"/>
            </a:xfrm>
            <a:prstGeom prst="ellipse">
              <a:avLst/>
            </a:prstGeom>
            <a:solidFill>
              <a:srgbClr val="FFEEBD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G___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920648" y="646646"/>
              <a:ext cx="6111249" cy="6208831"/>
              <a:chOff x="2905066" y="679037"/>
              <a:chExt cx="6111249" cy="6208831"/>
            </a:xfrm>
          </p:grpSpPr>
          <p:sp>
            <p:nvSpPr>
              <p:cNvPr id="37" name="Circular Arrow 36"/>
              <p:cNvSpPr/>
              <p:nvPr/>
            </p:nvSpPr>
            <p:spPr>
              <a:xfrm rot="20092657">
                <a:off x="3210017" y="1503297"/>
                <a:ext cx="3014119" cy="2588340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14620263"/>
                  <a:gd name="adj5" fmla="val 12500"/>
                </a:avLst>
              </a:prstGeom>
              <a:noFill/>
              <a:ln w="28575">
                <a:solidFill>
                  <a:srgbClr val="FFFF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4744704" y="679037"/>
                <a:ext cx="4271611" cy="6208831"/>
                <a:chOff x="4744704" y="679037"/>
                <a:chExt cx="4271611" cy="6208831"/>
              </a:xfrm>
            </p:grpSpPr>
            <p:sp>
              <p:nvSpPr>
                <p:cNvPr id="51" name="Oval 50"/>
                <p:cNvSpPr/>
                <p:nvPr/>
              </p:nvSpPr>
              <p:spPr>
                <a:xfrm>
                  <a:off x="5293181" y="2089403"/>
                  <a:ext cx="3132752" cy="1748556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Down Arrow 51"/>
                <p:cNvSpPr/>
                <p:nvPr/>
              </p:nvSpPr>
              <p:spPr>
                <a:xfrm rot="10800000">
                  <a:off x="5976274" y="3054166"/>
                  <a:ext cx="1346888" cy="2085155"/>
                </a:xfrm>
                <a:prstGeom prst="downArrow">
                  <a:avLst/>
                </a:prstGeom>
                <a:blipFill>
                  <a:blip r:embed="rId4"/>
                  <a:tile tx="0" ty="0" sx="100000" sy="100000" flip="none" algn="tl"/>
                </a:blipFill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Left Arrow 52"/>
                <p:cNvSpPr/>
                <p:nvPr/>
              </p:nvSpPr>
              <p:spPr>
                <a:xfrm rot="5400000">
                  <a:off x="5447976" y="2662567"/>
                  <a:ext cx="3558771" cy="246647"/>
                </a:xfrm>
                <a:prstGeom prst="leftArrow">
                  <a:avLst/>
                </a:prstGeom>
                <a:blipFill>
                  <a:blip r:embed="rId4"/>
                  <a:tile tx="0" ty="0" sx="100000" sy="100000" flip="none" algn="tl"/>
                </a:blipFill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Down Arrow 53"/>
                <p:cNvSpPr/>
                <p:nvPr/>
              </p:nvSpPr>
              <p:spPr>
                <a:xfrm>
                  <a:off x="7088541" y="3775908"/>
                  <a:ext cx="1050741" cy="1795025"/>
                </a:xfrm>
                <a:prstGeom prst="downArrow">
                  <a:avLst/>
                </a:prstGeom>
                <a:blipFill>
                  <a:blip r:embed="rId5"/>
                  <a:tile tx="0" ty="0" sx="100000" sy="100000" flip="none" algn="tl"/>
                </a:blipFill>
                <a:ln w="635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55" name="Picture 4" descr="C:\Users\mater1ml\AppData\Local\Microsoft\Windows\Temporary Internet Files\Content.IE5\4NF0860B\MC900432591[1].png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66616" y="2714682"/>
                  <a:ext cx="638023" cy="67474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6" name="Picture 4" descr="C:\Users\mater1ml\AppData\Local\Microsoft\Windows\Temporary Internet Files\Content.IE5\4NF0860B\MC900432591[1].png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07375" y="2698370"/>
                  <a:ext cx="638023" cy="67474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7" name="Picture 4" descr="C:\Users\mater1ml\AppData\Local\Microsoft\Windows\Temporary Internet Files\Content.IE5\4NF0860B\MC900432591[1].png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57982" y="2356299"/>
                  <a:ext cx="638023" cy="67474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8" name="Picture 4" descr="C:\Users\mater1ml\AppData\Local\Microsoft\Windows\Temporary Internet Files\Content.IE5\4NF0860B\MC900432591[1].png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445780" y="2152270"/>
                  <a:ext cx="638023" cy="67474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9" name="Picture 10" descr="C:\Users\mater1ml\AppData\Local\Microsoft\Windows\Temporary Internet Files\Content.IE5\YRD2XUJW\MC900437657[1].wmf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26393" y="4976518"/>
                  <a:ext cx="3567188" cy="191135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60" name="Freeform 59"/>
                <p:cNvSpPr/>
                <p:nvPr/>
              </p:nvSpPr>
              <p:spPr>
                <a:xfrm>
                  <a:off x="5277911" y="3585221"/>
                  <a:ext cx="289353" cy="1740799"/>
                </a:xfrm>
                <a:custGeom>
                  <a:avLst/>
                  <a:gdLst>
                    <a:gd name="connsiteX0" fmla="*/ 247973 w 247973"/>
                    <a:gd name="connsiteY0" fmla="*/ 1549831 h 1549831"/>
                    <a:gd name="connsiteX1" fmla="*/ 232475 w 247973"/>
                    <a:gd name="connsiteY1" fmla="*/ 1472339 h 1549831"/>
                    <a:gd name="connsiteX2" fmla="*/ 185980 w 247973"/>
                    <a:gd name="connsiteY2" fmla="*/ 1441343 h 1549831"/>
                    <a:gd name="connsiteX3" fmla="*/ 139485 w 247973"/>
                    <a:gd name="connsiteY3" fmla="*/ 1394848 h 1549831"/>
                    <a:gd name="connsiteX4" fmla="*/ 77492 w 247973"/>
                    <a:gd name="connsiteY4" fmla="*/ 1301858 h 1549831"/>
                    <a:gd name="connsiteX5" fmla="*/ 46495 w 247973"/>
                    <a:gd name="connsiteY5" fmla="*/ 1255363 h 1549831"/>
                    <a:gd name="connsiteX6" fmla="*/ 15499 w 247973"/>
                    <a:gd name="connsiteY6" fmla="*/ 1162373 h 1549831"/>
                    <a:gd name="connsiteX7" fmla="*/ 0 w 247973"/>
                    <a:gd name="connsiteY7" fmla="*/ 1115878 h 1549831"/>
                    <a:gd name="connsiteX8" fmla="*/ 46495 w 247973"/>
                    <a:gd name="connsiteY8" fmla="*/ 883404 h 1549831"/>
                    <a:gd name="connsiteX9" fmla="*/ 92990 w 247973"/>
                    <a:gd name="connsiteY9" fmla="*/ 852407 h 1549831"/>
                    <a:gd name="connsiteX10" fmla="*/ 154983 w 247973"/>
                    <a:gd name="connsiteY10" fmla="*/ 759417 h 1549831"/>
                    <a:gd name="connsiteX11" fmla="*/ 185980 w 247973"/>
                    <a:gd name="connsiteY11" fmla="*/ 712922 h 1549831"/>
                    <a:gd name="connsiteX12" fmla="*/ 201478 w 247973"/>
                    <a:gd name="connsiteY12" fmla="*/ 433953 h 1549831"/>
                    <a:gd name="connsiteX13" fmla="*/ 185980 w 247973"/>
                    <a:gd name="connsiteY13" fmla="*/ 387458 h 1549831"/>
                    <a:gd name="connsiteX14" fmla="*/ 92990 w 247973"/>
                    <a:gd name="connsiteY14" fmla="*/ 247973 h 1549831"/>
                    <a:gd name="connsiteX15" fmla="*/ 61994 w 247973"/>
                    <a:gd name="connsiteY15" fmla="*/ 201478 h 1549831"/>
                    <a:gd name="connsiteX16" fmla="*/ 46495 w 247973"/>
                    <a:gd name="connsiteY16" fmla="*/ 154983 h 1549831"/>
                    <a:gd name="connsiteX17" fmla="*/ 61994 w 247973"/>
                    <a:gd name="connsiteY17" fmla="*/ 77492 h 1549831"/>
                    <a:gd name="connsiteX18" fmla="*/ 123987 w 247973"/>
                    <a:gd name="connsiteY18" fmla="*/ 0 h 1549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47973" h="1549831">
                      <a:moveTo>
                        <a:pt x="247973" y="1549831"/>
                      </a:moveTo>
                      <a:cubicBezTo>
                        <a:pt x="242807" y="1524000"/>
                        <a:pt x="245544" y="1495210"/>
                        <a:pt x="232475" y="1472339"/>
                      </a:cubicBezTo>
                      <a:cubicBezTo>
                        <a:pt x="223234" y="1456167"/>
                        <a:pt x="200289" y="1453267"/>
                        <a:pt x="185980" y="1441343"/>
                      </a:cubicBezTo>
                      <a:cubicBezTo>
                        <a:pt x="169142" y="1427312"/>
                        <a:pt x="152941" y="1412149"/>
                        <a:pt x="139485" y="1394848"/>
                      </a:cubicBezTo>
                      <a:cubicBezTo>
                        <a:pt x="116614" y="1365442"/>
                        <a:pt x="98156" y="1332855"/>
                        <a:pt x="77492" y="1301858"/>
                      </a:cubicBezTo>
                      <a:lnTo>
                        <a:pt x="46495" y="1255363"/>
                      </a:lnTo>
                      <a:lnTo>
                        <a:pt x="15499" y="1162373"/>
                      </a:lnTo>
                      <a:lnTo>
                        <a:pt x="0" y="1115878"/>
                      </a:lnTo>
                      <a:cubicBezTo>
                        <a:pt x="749" y="1109137"/>
                        <a:pt x="13527" y="905383"/>
                        <a:pt x="46495" y="883404"/>
                      </a:cubicBezTo>
                      <a:lnTo>
                        <a:pt x="92990" y="852407"/>
                      </a:lnTo>
                      <a:lnTo>
                        <a:pt x="154983" y="759417"/>
                      </a:lnTo>
                      <a:lnTo>
                        <a:pt x="185980" y="712922"/>
                      </a:lnTo>
                      <a:cubicBezTo>
                        <a:pt x="232550" y="573214"/>
                        <a:pt x="227495" y="629079"/>
                        <a:pt x="201478" y="433953"/>
                      </a:cubicBezTo>
                      <a:cubicBezTo>
                        <a:pt x="199319" y="417760"/>
                        <a:pt x="193914" y="401739"/>
                        <a:pt x="185980" y="387458"/>
                      </a:cubicBezTo>
                      <a:cubicBezTo>
                        <a:pt x="185972" y="387443"/>
                        <a:pt x="108493" y="271228"/>
                        <a:pt x="92990" y="247973"/>
                      </a:cubicBezTo>
                      <a:cubicBezTo>
                        <a:pt x="82658" y="232475"/>
                        <a:pt x="67884" y="219149"/>
                        <a:pt x="61994" y="201478"/>
                      </a:cubicBezTo>
                      <a:lnTo>
                        <a:pt x="46495" y="154983"/>
                      </a:lnTo>
                      <a:cubicBezTo>
                        <a:pt x="51661" y="129153"/>
                        <a:pt x="52745" y="102157"/>
                        <a:pt x="61994" y="77492"/>
                      </a:cubicBezTo>
                      <a:cubicBezTo>
                        <a:pt x="73725" y="46209"/>
                        <a:pt x="101290" y="22697"/>
                        <a:pt x="123987" y="0"/>
                      </a:cubicBezTo>
                    </a:path>
                  </a:pathLst>
                </a:custGeom>
                <a:noFill/>
                <a:ln w="762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Down Arrow 60"/>
                <p:cNvSpPr/>
                <p:nvPr/>
              </p:nvSpPr>
              <p:spPr>
                <a:xfrm rot="10800000">
                  <a:off x="7323163" y="679037"/>
                  <a:ext cx="860958" cy="1641296"/>
                </a:xfrm>
                <a:prstGeom prst="downArrow">
                  <a:avLst/>
                </a:prstGeom>
                <a:blipFill>
                  <a:blip r:embed="rId8"/>
                  <a:tile tx="0" ty="0" sx="100000" sy="100000" flip="none" algn="tl"/>
                </a:blip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8053229" y="3478538"/>
                  <a:ext cx="344221" cy="1754698"/>
                </a:xfrm>
                <a:custGeom>
                  <a:avLst/>
                  <a:gdLst>
                    <a:gd name="connsiteX0" fmla="*/ 92989 w 344221"/>
                    <a:gd name="connsiteY0" fmla="*/ 0 h 1503336"/>
                    <a:gd name="connsiteX1" fmla="*/ 170481 w 344221"/>
                    <a:gd name="connsiteY1" fmla="*/ 46495 h 1503336"/>
                    <a:gd name="connsiteX2" fmla="*/ 185979 w 344221"/>
                    <a:gd name="connsiteY2" fmla="*/ 92990 h 1503336"/>
                    <a:gd name="connsiteX3" fmla="*/ 216976 w 344221"/>
                    <a:gd name="connsiteY3" fmla="*/ 139485 h 1503336"/>
                    <a:gd name="connsiteX4" fmla="*/ 263471 w 344221"/>
                    <a:gd name="connsiteY4" fmla="*/ 232475 h 1503336"/>
                    <a:gd name="connsiteX5" fmla="*/ 309966 w 344221"/>
                    <a:gd name="connsiteY5" fmla="*/ 325465 h 1503336"/>
                    <a:gd name="connsiteX6" fmla="*/ 325464 w 344221"/>
                    <a:gd name="connsiteY6" fmla="*/ 371960 h 1503336"/>
                    <a:gd name="connsiteX7" fmla="*/ 325464 w 344221"/>
                    <a:gd name="connsiteY7" fmla="*/ 774916 h 1503336"/>
                    <a:gd name="connsiteX8" fmla="*/ 309966 w 344221"/>
                    <a:gd name="connsiteY8" fmla="*/ 836909 h 1503336"/>
                    <a:gd name="connsiteX9" fmla="*/ 278969 w 344221"/>
                    <a:gd name="connsiteY9" fmla="*/ 929899 h 1503336"/>
                    <a:gd name="connsiteX10" fmla="*/ 263471 w 344221"/>
                    <a:gd name="connsiteY10" fmla="*/ 976394 h 1503336"/>
                    <a:gd name="connsiteX11" fmla="*/ 216976 w 344221"/>
                    <a:gd name="connsiteY11" fmla="*/ 1069384 h 1503336"/>
                    <a:gd name="connsiteX12" fmla="*/ 185979 w 344221"/>
                    <a:gd name="connsiteY12" fmla="*/ 1162373 h 1503336"/>
                    <a:gd name="connsiteX13" fmla="*/ 123986 w 344221"/>
                    <a:gd name="connsiteY13" fmla="*/ 1255363 h 1503336"/>
                    <a:gd name="connsiteX14" fmla="*/ 108488 w 344221"/>
                    <a:gd name="connsiteY14" fmla="*/ 1301858 h 1503336"/>
                    <a:gd name="connsiteX15" fmla="*/ 77491 w 344221"/>
                    <a:gd name="connsiteY15" fmla="*/ 1348353 h 1503336"/>
                    <a:gd name="connsiteX16" fmla="*/ 15498 w 344221"/>
                    <a:gd name="connsiteY16" fmla="*/ 1487838 h 1503336"/>
                    <a:gd name="connsiteX17" fmla="*/ 0 w 344221"/>
                    <a:gd name="connsiteY17" fmla="*/ 1503336 h 15033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344221" h="1503336">
                      <a:moveTo>
                        <a:pt x="92989" y="0"/>
                      </a:moveTo>
                      <a:cubicBezTo>
                        <a:pt x="118820" y="15498"/>
                        <a:pt x="149181" y="25195"/>
                        <a:pt x="170481" y="46495"/>
                      </a:cubicBezTo>
                      <a:cubicBezTo>
                        <a:pt x="182033" y="58047"/>
                        <a:pt x="178673" y="78378"/>
                        <a:pt x="185979" y="92990"/>
                      </a:cubicBezTo>
                      <a:cubicBezTo>
                        <a:pt x="194309" y="109650"/>
                        <a:pt x="206644" y="123987"/>
                        <a:pt x="216976" y="139485"/>
                      </a:cubicBezTo>
                      <a:cubicBezTo>
                        <a:pt x="255931" y="256351"/>
                        <a:pt x="203383" y="112299"/>
                        <a:pt x="263471" y="232475"/>
                      </a:cubicBezTo>
                      <a:cubicBezTo>
                        <a:pt x="327637" y="360807"/>
                        <a:pt x="221133" y="192216"/>
                        <a:pt x="309966" y="325465"/>
                      </a:cubicBezTo>
                      <a:cubicBezTo>
                        <a:pt x="315132" y="340963"/>
                        <a:pt x="321920" y="356012"/>
                        <a:pt x="325464" y="371960"/>
                      </a:cubicBezTo>
                      <a:cubicBezTo>
                        <a:pt x="358410" y="520221"/>
                        <a:pt x="341078" y="587543"/>
                        <a:pt x="325464" y="774916"/>
                      </a:cubicBezTo>
                      <a:cubicBezTo>
                        <a:pt x="323695" y="796143"/>
                        <a:pt x="316087" y="816507"/>
                        <a:pt x="309966" y="836909"/>
                      </a:cubicBezTo>
                      <a:cubicBezTo>
                        <a:pt x="300577" y="868204"/>
                        <a:pt x="289301" y="898902"/>
                        <a:pt x="278969" y="929899"/>
                      </a:cubicBezTo>
                      <a:lnTo>
                        <a:pt x="263471" y="976394"/>
                      </a:lnTo>
                      <a:cubicBezTo>
                        <a:pt x="206951" y="1145952"/>
                        <a:pt x="297088" y="889132"/>
                        <a:pt x="216976" y="1069384"/>
                      </a:cubicBezTo>
                      <a:cubicBezTo>
                        <a:pt x="203706" y="1099241"/>
                        <a:pt x="204103" y="1135187"/>
                        <a:pt x="185979" y="1162373"/>
                      </a:cubicBezTo>
                      <a:lnTo>
                        <a:pt x="123986" y="1255363"/>
                      </a:lnTo>
                      <a:cubicBezTo>
                        <a:pt x="118820" y="1270861"/>
                        <a:pt x="115794" y="1287246"/>
                        <a:pt x="108488" y="1301858"/>
                      </a:cubicBezTo>
                      <a:cubicBezTo>
                        <a:pt x="100158" y="1318518"/>
                        <a:pt x="85056" y="1331332"/>
                        <a:pt x="77491" y="1348353"/>
                      </a:cubicBezTo>
                      <a:cubicBezTo>
                        <a:pt x="26089" y="1464009"/>
                        <a:pt x="72895" y="1411310"/>
                        <a:pt x="15498" y="1487838"/>
                      </a:cubicBezTo>
                      <a:cubicBezTo>
                        <a:pt x="11114" y="1493683"/>
                        <a:pt x="5166" y="1498170"/>
                        <a:pt x="0" y="1503336"/>
                      </a:cubicBezTo>
                    </a:path>
                  </a:pathLst>
                </a:custGeom>
                <a:noFill/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Down Arrow 62"/>
                <p:cNvSpPr/>
                <p:nvPr/>
              </p:nvSpPr>
              <p:spPr>
                <a:xfrm flipH="1">
                  <a:off x="7994991" y="5233236"/>
                  <a:ext cx="144292" cy="92785"/>
                </a:xfrm>
                <a:prstGeom prst="downArrow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4744704" y="4314523"/>
                  <a:ext cx="946973" cy="369332"/>
                </a:xfrm>
                <a:prstGeom prst="ellipse">
                  <a:avLst/>
                </a:prstGeom>
                <a:solidFill>
                  <a:srgbClr val="FFEEBD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F__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65" name="Group 64"/>
                <p:cNvGrpSpPr/>
                <p:nvPr/>
              </p:nvGrpSpPr>
              <p:grpSpPr>
                <a:xfrm>
                  <a:off x="6206556" y="3884881"/>
                  <a:ext cx="946973" cy="370263"/>
                  <a:chOff x="6206556" y="3884881"/>
                  <a:chExt cx="946973" cy="370263"/>
                </a:xfrm>
              </p:grpSpPr>
              <p:sp>
                <p:nvSpPr>
                  <p:cNvPr id="76" name="Oval 75"/>
                  <p:cNvSpPr/>
                  <p:nvPr/>
                </p:nvSpPr>
                <p:spPr>
                  <a:xfrm>
                    <a:off x="6206556" y="3884881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H___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7" name="Rectangle 76"/>
                  <p:cNvSpPr/>
                  <p:nvPr/>
                </p:nvSpPr>
                <p:spPr>
                  <a:xfrm>
                    <a:off x="6494438" y="3885812"/>
                    <a:ext cx="184731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grpSp>
              <p:nvGrpSpPr>
                <p:cNvPr id="66" name="Group 65"/>
                <p:cNvGrpSpPr/>
                <p:nvPr/>
              </p:nvGrpSpPr>
              <p:grpSpPr>
                <a:xfrm>
                  <a:off x="6519656" y="1508100"/>
                  <a:ext cx="946973" cy="369332"/>
                  <a:chOff x="6519656" y="1508100"/>
                  <a:chExt cx="946973" cy="369332"/>
                </a:xfrm>
              </p:grpSpPr>
              <p:sp>
                <p:nvSpPr>
                  <p:cNvPr id="73" name="Oval 72"/>
                  <p:cNvSpPr/>
                  <p:nvPr/>
                </p:nvSpPr>
                <p:spPr>
                  <a:xfrm>
                    <a:off x="6519656" y="1508100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I___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5" name="Rectangle 74"/>
                  <p:cNvSpPr/>
                  <p:nvPr/>
                </p:nvSpPr>
                <p:spPr>
                  <a:xfrm flipH="1">
                    <a:off x="6815689" y="1508100"/>
                    <a:ext cx="576698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67" name="Oval 66"/>
                <p:cNvSpPr/>
                <p:nvPr/>
              </p:nvSpPr>
              <p:spPr>
                <a:xfrm>
                  <a:off x="7201220" y="4673418"/>
                  <a:ext cx="946973" cy="369332"/>
                </a:xfrm>
                <a:prstGeom prst="ellipse">
                  <a:avLst/>
                </a:prstGeom>
                <a:solidFill>
                  <a:srgbClr val="FFEEBD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K___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68" name="Group 67"/>
                <p:cNvGrpSpPr/>
                <p:nvPr/>
              </p:nvGrpSpPr>
              <p:grpSpPr>
                <a:xfrm>
                  <a:off x="7444276" y="1617635"/>
                  <a:ext cx="946973" cy="512637"/>
                  <a:chOff x="7444276" y="1617635"/>
                  <a:chExt cx="946973" cy="512637"/>
                </a:xfrm>
              </p:grpSpPr>
              <p:sp>
                <p:nvSpPr>
                  <p:cNvPr id="70" name="Oval 69"/>
                  <p:cNvSpPr/>
                  <p:nvPr/>
                </p:nvSpPr>
                <p:spPr>
                  <a:xfrm>
                    <a:off x="7444276" y="1617635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L __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>
                    <a:off x="7729489" y="1760940"/>
                    <a:ext cx="184731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69" name="Oval 68"/>
                <p:cNvSpPr/>
                <p:nvPr/>
              </p:nvSpPr>
              <p:spPr>
                <a:xfrm>
                  <a:off x="8069342" y="4207364"/>
                  <a:ext cx="946973" cy="369332"/>
                </a:xfrm>
                <a:prstGeom prst="ellipse">
                  <a:avLst/>
                </a:prstGeom>
                <a:solidFill>
                  <a:srgbClr val="FFEEBD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M__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7" name="Oval 46"/>
              <p:cNvSpPr/>
              <p:nvPr/>
            </p:nvSpPr>
            <p:spPr>
              <a:xfrm>
                <a:off x="4497029" y="1688355"/>
                <a:ext cx="946973" cy="369332"/>
              </a:xfrm>
              <a:prstGeom prst="ellipse">
                <a:avLst/>
              </a:prstGeom>
              <a:solidFill>
                <a:srgbClr val="FFEEBD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J</a:t>
                </a:r>
                <a:r>
                  <a:rPr lang="en-US" b="1" dirty="0">
                    <a:solidFill>
                      <a:srgbClr val="FF0000"/>
                    </a:solidFill>
                  </a:rPr>
                  <a:t>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___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Circular Arrow 47"/>
              <p:cNvSpPr/>
              <p:nvPr/>
            </p:nvSpPr>
            <p:spPr>
              <a:xfrm rot="1120989" flipV="1">
                <a:off x="2905066" y="4220801"/>
                <a:ext cx="3014119" cy="2588340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14620263"/>
                  <a:gd name="adj5" fmla="val 12500"/>
                </a:avLst>
              </a:prstGeom>
              <a:noFill/>
              <a:ln w="28575">
                <a:solidFill>
                  <a:srgbClr val="FFFF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4008917" y="6282876"/>
                <a:ext cx="946973" cy="369332"/>
              </a:xfrm>
              <a:prstGeom prst="ellipse">
                <a:avLst/>
              </a:prstGeom>
              <a:solidFill>
                <a:srgbClr val="FFEEBD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E___  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78" name="Rectangle 77"/>
          <p:cNvSpPr/>
          <p:nvPr/>
        </p:nvSpPr>
        <p:spPr>
          <a:xfrm>
            <a:off x="5657264" y="4677723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323098" y="6204318"/>
            <a:ext cx="791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48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5425343" y="3451761"/>
            <a:ext cx="48155" cy="110109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ular Callout 22"/>
          <p:cNvSpPr/>
          <p:nvPr/>
        </p:nvSpPr>
        <p:spPr>
          <a:xfrm>
            <a:off x="0" y="1769910"/>
            <a:ext cx="4323098" cy="1133292"/>
          </a:xfrm>
          <a:prstGeom prst="wedgeRoundRectCallout">
            <a:avLst>
              <a:gd name="adj1" fmla="val 26382"/>
              <a:gd name="adj2" fmla="val 250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About 25 </a:t>
            </a:r>
            <a:r>
              <a:rPr lang="en-US" sz="2400" b="1" dirty="0" smtClean="0">
                <a:latin typeface="Comic Sans MS" pitchFamily="66" charset="0"/>
              </a:rPr>
              <a:t>parcels </a:t>
            </a:r>
            <a:r>
              <a:rPr lang="en-US" sz="2400" b="1" dirty="0" smtClean="0">
                <a:latin typeface="Comic Sans MS" pitchFamily="66" charset="0"/>
              </a:rPr>
              <a:t>are used to evaporate water and eventually make clouds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13" name="Rounded Rectangular Callout 112"/>
          <p:cNvSpPr/>
          <p:nvPr/>
        </p:nvSpPr>
        <p:spPr>
          <a:xfrm>
            <a:off x="0" y="1769910"/>
            <a:ext cx="4323098" cy="1133292"/>
          </a:xfrm>
          <a:prstGeom prst="wedgeRoundRectCallout">
            <a:avLst>
              <a:gd name="adj1" fmla="val 77794"/>
              <a:gd name="adj2" fmla="val 2160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mic Sans MS" pitchFamily="66" charset="0"/>
              </a:rPr>
              <a:t>About 25 </a:t>
            </a:r>
            <a:r>
              <a:rPr lang="en-US" sz="2400" b="1" dirty="0" smtClean="0">
                <a:latin typeface="Comic Sans MS" pitchFamily="66" charset="0"/>
              </a:rPr>
              <a:t>parcels </a:t>
            </a:r>
            <a:r>
              <a:rPr lang="en-US" sz="2400" b="1" dirty="0">
                <a:latin typeface="Comic Sans MS" pitchFamily="66" charset="0"/>
              </a:rPr>
              <a:t>are used to evaporate water and eventually make clouds</a:t>
            </a:r>
          </a:p>
        </p:txBody>
      </p:sp>
    </p:spTree>
    <p:extLst>
      <p:ext uri="{BB962C8B-B14F-4D97-AF65-F5344CB8AC3E}">
        <p14:creationId xmlns:p14="http://schemas.microsoft.com/office/powerpoint/2010/main" val="421596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1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5074238" y="217273"/>
            <a:ext cx="2014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OUTER SPACE</a:t>
            </a:r>
            <a:endParaRPr lang="en-US" b="1" dirty="0"/>
          </a:p>
        </p:txBody>
      </p:sp>
      <p:sp>
        <p:nvSpPr>
          <p:cNvPr id="54" name="Rounded Rectangular Callout 53"/>
          <p:cNvSpPr/>
          <p:nvPr/>
        </p:nvSpPr>
        <p:spPr>
          <a:xfrm>
            <a:off x="685800" y="1263524"/>
            <a:ext cx="2787626" cy="1404978"/>
          </a:xfrm>
          <a:prstGeom prst="wedgeRoundRectCallout">
            <a:avLst>
              <a:gd name="adj1" fmla="val 98951"/>
              <a:gd name="adj2" fmla="val 1684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6 parcels heat the air near the ground.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136967" y="3730074"/>
            <a:ext cx="3657600" cy="1603925"/>
          </a:xfrm>
          <a:prstGeom prst="wedgeRoundRectCallout">
            <a:avLst>
              <a:gd name="adj1" fmla="val 24627"/>
              <a:gd name="adj2" fmla="val 489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Some of that air moves upward (hot air rises), some goes sideways (wind)</a:t>
            </a:r>
            <a:endParaRPr lang="en-US" sz="2400" b="1" dirty="0">
              <a:latin typeface="Comic Sans MS" pitchFamily="66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911095" y="649169"/>
            <a:ext cx="6111249" cy="6208831"/>
            <a:chOff x="2920648" y="646646"/>
            <a:chExt cx="6111249" cy="6208831"/>
          </a:xfrm>
        </p:grpSpPr>
        <p:grpSp>
          <p:nvGrpSpPr>
            <p:cNvPr id="35" name="Group 34"/>
            <p:cNvGrpSpPr/>
            <p:nvPr/>
          </p:nvGrpSpPr>
          <p:grpSpPr>
            <a:xfrm>
              <a:off x="2920648" y="646646"/>
              <a:ext cx="6111249" cy="6208831"/>
              <a:chOff x="2920648" y="646646"/>
              <a:chExt cx="6111249" cy="6208831"/>
            </a:xfrm>
          </p:grpSpPr>
          <p:sp>
            <p:nvSpPr>
              <p:cNvPr id="47" name="Down Arrow 46"/>
              <p:cNvSpPr/>
              <p:nvPr/>
            </p:nvSpPr>
            <p:spPr>
              <a:xfrm rot="10800000">
                <a:off x="5582847" y="3478538"/>
                <a:ext cx="393429" cy="1742798"/>
              </a:xfrm>
              <a:prstGeom prst="downArrow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5293181" y="4683855"/>
                <a:ext cx="946973" cy="369332"/>
              </a:xfrm>
              <a:prstGeom prst="ellipse">
                <a:avLst/>
              </a:prstGeom>
              <a:solidFill>
                <a:srgbClr val="FFEEBD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G___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/>
              <p:cNvGrpSpPr/>
              <p:nvPr/>
            </p:nvGrpSpPr>
            <p:grpSpPr>
              <a:xfrm>
                <a:off x="2920648" y="646646"/>
                <a:ext cx="6111249" cy="6208831"/>
                <a:chOff x="2905066" y="679037"/>
                <a:chExt cx="6111249" cy="6208831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4744704" y="679037"/>
                  <a:ext cx="4271611" cy="6208831"/>
                  <a:chOff x="4744704" y="679037"/>
                  <a:chExt cx="4271611" cy="6208831"/>
                </a:xfrm>
              </p:grpSpPr>
              <p:sp>
                <p:nvSpPr>
                  <p:cNvPr id="58" name="Oval 57"/>
                  <p:cNvSpPr/>
                  <p:nvPr/>
                </p:nvSpPr>
                <p:spPr>
                  <a:xfrm>
                    <a:off x="5293181" y="2089403"/>
                    <a:ext cx="3132752" cy="1748556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Down Arrow 58"/>
                  <p:cNvSpPr/>
                  <p:nvPr/>
                </p:nvSpPr>
                <p:spPr>
                  <a:xfrm rot="10800000">
                    <a:off x="5976274" y="3054166"/>
                    <a:ext cx="1346888" cy="2085155"/>
                  </a:xfrm>
                  <a:prstGeom prst="downArrow">
                    <a:avLst/>
                  </a:prstGeom>
                  <a:blipFill>
                    <a:blip r:embed="rId4"/>
                    <a:tile tx="0" ty="0" sx="100000" sy="100000" flip="none" algn="tl"/>
                  </a:blipFill>
                  <a:ln w="635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" name="Left Arrow 59"/>
                  <p:cNvSpPr/>
                  <p:nvPr/>
                </p:nvSpPr>
                <p:spPr>
                  <a:xfrm rot="5400000">
                    <a:off x="5447976" y="2662567"/>
                    <a:ext cx="3558771" cy="246647"/>
                  </a:xfrm>
                  <a:prstGeom prst="leftArrow">
                    <a:avLst/>
                  </a:prstGeom>
                  <a:blipFill>
                    <a:blip r:embed="rId4"/>
                    <a:tile tx="0" ty="0" sx="100000" sy="100000" flip="none" algn="tl"/>
                  </a:blipFill>
                  <a:ln w="635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Down Arrow 60"/>
                  <p:cNvSpPr/>
                  <p:nvPr/>
                </p:nvSpPr>
                <p:spPr>
                  <a:xfrm>
                    <a:off x="7088541" y="3775908"/>
                    <a:ext cx="1050741" cy="1795025"/>
                  </a:xfrm>
                  <a:prstGeom prst="downArrow">
                    <a:avLst/>
                  </a:prstGeom>
                  <a:blipFill>
                    <a:blip r:embed="rId5"/>
                    <a:tile tx="0" ty="0" sx="100000" sy="100000" flip="none" algn="tl"/>
                  </a:blipFill>
                  <a:ln w="6350">
                    <a:solidFill>
                      <a:schemeClr val="bg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62" name="Picture 4" descr="C:\Users\mater1ml\AppData\Local\Microsoft\Windows\Temporary Internet Files\Content.IE5\4NF0860B\MC900432591[1].png"/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866616" y="2714682"/>
                    <a:ext cx="638023" cy="67474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63" name="Picture 4" descr="C:\Users\mater1ml\AppData\Local\Microsoft\Windows\Temporary Internet Files\Content.IE5\4NF0860B\MC900432591[1].png"/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107375" y="2698370"/>
                    <a:ext cx="638023" cy="67474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65" name="Picture 4" descr="C:\Users\mater1ml\AppData\Local\Microsoft\Windows\Temporary Internet Files\Content.IE5\4NF0860B\MC900432591[1].png"/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857982" y="2356299"/>
                    <a:ext cx="638023" cy="67474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67" name="Picture 4" descr="C:\Users\mater1ml\AppData\Local\Microsoft\Windows\Temporary Internet Files\Content.IE5\4NF0860B\MC900432591[1].png"/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45780" y="2152270"/>
                    <a:ext cx="638023" cy="67474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68" name="Picture 10" descr="C:\Users\mater1ml\AppData\Local\Microsoft\Windows\Temporary Internet Files\Content.IE5\YRD2XUJW\MC900437657[1].wmf"/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926393" y="4976518"/>
                    <a:ext cx="3567188" cy="19113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69" name="Freeform 68"/>
                  <p:cNvSpPr/>
                  <p:nvPr/>
                </p:nvSpPr>
                <p:spPr>
                  <a:xfrm>
                    <a:off x="5277911" y="3585222"/>
                    <a:ext cx="247973" cy="1668506"/>
                  </a:xfrm>
                  <a:custGeom>
                    <a:avLst/>
                    <a:gdLst>
                      <a:gd name="connsiteX0" fmla="*/ 247973 w 247973"/>
                      <a:gd name="connsiteY0" fmla="*/ 1549831 h 1549831"/>
                      <a:gd name="connsiteX1" fmla="*/ 232475 w 247973"/>
                      <a:gd name="connsiteY1" fmla="*/ 1472339 h 1549831"/>
                      <a:gd name="connsiteX2" fmla="*/ 185980 w 247973"/>
                      <a:gd name="connsiteY2" fmla="*/ 1441343 h 1549831"/>
                      <a:gd name="connsiteX3" fmla="*/ 139485 w 247973"/>
                      <a:gd name="connsiteY3" fmla="*/ 1394848 h 1549831"/>
                      <a:gd name="connsiteX4" fmla="*/ 77492 w 247973"/>
                      <a:gd name="connsiteY4" fmla="*/ 1301858 h 1549831"/>
                      <a:gd name="connsiteX5" fmla="*/ 46495 w 247973"/>
                      <a:gd name="connsiteY5" fmla="*/ 1255363 h 1549831"/>
                      <a:gd name="connsiteX6" fmla="*/ 15499 w 247973"/>
                      <a:gd name="connsiteY6" fmla="*/ 1162373 h 1549831"/>
                      <a:gd name="connsiteX7" fmla="*/ 0 w 247973"/>
                      <a:gd name="connsiteY7" fmla="*/ 1115878 h 1549831"/>
                      <a:gd name="connsiteX8" fmla="*/ 46495 w 247973"/>
                      <a:gd name="connsiteY8" fmla="*/ 883404 h 1549831"/>
                      <a:gd name="connsiteX9" fmla="*/ 92990 w 247973"/>
                      <a:gd name="connsiteY9" fmla="*/ 852407 h 1549831"/>
                      <a:gd name="connsiteX10" fmla="*/ 154983 w 247973"/>
                      <a:gd name="connsiteY10" fmla="*/ 759417 h 1549831"/>
                      <a:gd name="connsiteX11" fmla="*/ 185980 w 247973"/>
                      <a:gd name="connsiteY11" fmla="*/ 712922 h 1549831"/>
                      <a:gd name="connsiteX12" fmla="*/ 201478 w 247973"/>
                      <a:gd name="connsiteY12" fmla="*/ 433953 h 1549831"/>
                      <a:gd name="connsiteX13" fmla="*/ 185980 w 247973"/>
                      <a:gd name="connsiteY13" fmla="*/ 387458 h 1549831"/>
                      <a:gd name="connsiteX14" fmla="*/ 92990 w 247973"/>
                      <a:gd name="connsiteY14" fmla="*/ 247973 h 1549831"/>
                      <a:gd name="connsiteX15" fmla="*/ 61994 w 247973"/>
                      <a:gd name="connsiteY15" fmla="*/ 201478 h 1549831"/>
                      <a:gd name="connsiteX16" fmla="*/ 46495 w 247973"/>
                      <a:gd name="connsiteY16" fmla="*/ 154983 h 1549831"/>
                      <a:gd name="connsiteX17" fmla="*/ 61994 w 247973"/>
                      <a:gd name="connsiteY17" fmla="*/ 77492 h 1549831"/>
                      <a:gd name="connsiteX18" fmla="*/ 123987 w 247973"/>
                      <a:gd name="connsiteY18" fmla="*/ 0 h 15498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247973" h="1549831">
                        <a:moveTo>
                          <a:pt x="247973" y="1549831"/>
                        </a:moveTo>
                        <a:cubicBezTo>
                          <a:pt x="242807" y="1524000"/>
                          <a:pt x="245544" y="1495210"/>
                          <a:pt x="232475" y="1472339"/>
                        </a:cubicBezTo>
                        <a:cubicBezTo>
                          <a:pt x="223234" y="1456167"/>
                          <a:pt x="200289" y="1453267"/>
                          <a:pt x="185980" y="1441343"/>
                        </a:cubicBezTo>
                        <a:cubicBezTo>
                          <a:pt x="169142" y="1427312"/>
                          <a:pt x="152941" y="1412149"/>
                          <a:pt x="139485" y="1394848"/>
                        </a:cubicBezTo>
                        <a:cubicBezTo>
                          <a:pt x="116614" y="1365442"/>
                          <a:pt x="98156" y="1332855"/>
                          <a:pt x="77492" y="1301858"/>
                        </a:cubicBezTo>
                        <a:lnTo>
                          <a:pt x="46495" y="1255363"/>
                        </a:lnTo>
                        <a:lnTo>
                          <a:pt x="15499" y="1162373"/>
                        </a:lnTo>
                        <a:lnTo>
                          <a:pt x="0" y="1115878"/>
                        </a:lnTo>
                        <a:cubicBezTo>
                          <a:pt x="749" y="1109137"/>
                          <a:pt x="13527" y="905383"/>
                          <a:pt x="46495" y="883404"/>
                        </a:cubicBezTo>
                        <a:lnTo>
                          <a:pt x="92990" y="852407"/>
                        </a:lnTo>
                        <a:lnTo>
                          <a:pt x="154983" y="759417"/>
                        </a:lnTo>
                        <a:lnTo>
                          <a:pt x="185980" y="712922"/>
                        </a:lnTo>
                        <a:cubicBezTo>
                          <a:pt x="232550" y="573214"/>
                          <a:pt x="227495" y="629079"/>
                          <a:pt x="201478" y="433953"/>
                        </a:cubicBezTo>
                        <a:cubicBezTo>
                          <a:pt x="199319" y="417760"/>
                          <a:pt x="193914" y="401739"/>
                          <a:pt x="185980" y="387458"/>
                        </a:cubicBezTo>
                        <a:cubicBezTo>
                          <a:pt x="185972" y="387443"/>
                          <a:pt x="108493" y="271228"/>
                          <a:pt x="92990" y="247973"/>
                        </a:cubicBezTo>
                        <a:cubicBezTo>
                          <a:pt x="82658" y="232475"/>
                          <a:pt x="67884" y="219149"/>
                          <a:pt x="61994" y="201478"/>
                        </a:cubicBezTo>
                        <a:lnTo>
                          <a:pt x="46495" y="154983"/>
                        </a:lnTo>
                        <a:cubicBezTo>
                          <a:pt x="51661" y="129153"/>
                          <a:pt x="52745" y="102157"/>
                          <a:pt x="61994" y="77492"/>
                        </a:cubicBezTo>
                        <a:cubicBezTo>
                          <a:pt x="73725" y="46209"/>
                          <a:pt x="101290" y="22697"/>
                          <a:pt x="123987" y="0"/>
                        </a:cubicBezTo>
                      </a:path>
                    </a:pathLst>
                  </a:custGeom>
                  <a:noFill/>
                  <a:ln w="76200"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Down Arrow 69"/>
                  <p:cNvSpPr/>
                  <p:nvPr/>
                </p:nvSpPr>
                <p:spPr>
                  <a:xfrm rot="10800000">
                    <a:off x="7323163" y="679037"/>
                    <a:ext cx="860958" cy="1641296"/>
                  </a:xfrm>
                  <a:prstGeom prst="downArrow">
                    <a:avLst/>
                  </a:prstGeom>
                  <a:blipFill>
                    <a:blip r:embed="rId8"/>
                    <a:tile tx="0" ty="0" sx="100000" sy="100000" flip="none" algn="tl"/>
                  </a:blip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Freeform 70"/>
                  <p:cNvSpPr/>
                  <p:nvPr/>
                </p:nvSpPr>
                <p:spPr>
                  <a:xfrm>
                    <a:off x="8053229" y="3478538"/>
                    <a:ext cx="344221" cy="1754698"/>
                  </a:xfrm>
                  <a:custGeom>
                    <a:avLst/>
                    <a:gdLst>
                      <a:gd name="connsiteX0" fmla="*/ 92989 w 344221"/>
                      <a:gd name="connsiteY0" fmla="*/ 0 h 1503336"/>
                      <a:gd name="connsiteX1" fmla="*/ 170481 w 344221"/>
                      <a:gd name="connsiteY1" fmla="*/ 46495 h 1503336"/>
                      <a:gd name="connsiteX2" fmla="*/ 185979 w 344221"/>
                      <a:gd name="connsiteY2" fmla="*/ 92990 h 1503336"/>
                      <a:gd name="connsiteX3" fmla="*/ 216976 w 344221"/>
                      <a:gd name="connsiteY3" fmla="*/ 139485 h 1503336"/>
                      <a:gd name="connsiteX4" fmla="*/ 263471 w 344221"/>
                      <a:gd name="connsiteY4" fmla="*/ 232475 h 1503336"/>
                      <a:gd name="connsiteX5" fmla="*/ 309966 w 344221"/>
                      <a:gd name="connsiteY5" fmla="*/ 325465 h 1503336"/>
                      <a:gd name="connsiteX6" fmla="*/ 325464 w 344221"/>
                      <a:gd name="connsiteY6" fmla="*/ 371960 h 1503336"/>
                      <a:gd name="connsiteX7" fmla="*/ 325464 w 344221"/>
                      <a:gd name="connsiteY7" fmla="*/ 774916 h 1503336"/>
                      <a:gd name="connsiteX8" fmla="*/ 309966 w 344221"/>
                      <a:gd name="connsiteY8" fmla="*/ 836909 h 1503336"/>
                      <a:gd name="connsiteX9" fmla="*/ 278969 w 344221"/>
                      <a:gd name="connsiteY9" fmla="*/ 929899 h 1503336"/>
                      <a:gd name="connsiteX10" fmla="*/ 263471 w 344221"/>
                      <a:gd name="connsiteY10" fmla="*/ 976394 h 1503336"/>
                      <a:gd name="connsiteX11" fmla="*/ 216976 w 344221"/>
                      <a:gd name="connsiteY11" fmla="*/ 1069384 h 1503336"/>
                      <a:gd name="connsiteX12" fmla="*/ 185979 w 344221"/>
                      <a:gd name="connsiteY12" fmla="*/ 1162373 h 1503336"/>
                      <a:gd name="connsiteX13" fmla="*/ 123986 w 344221"/>
                      <a:gd name="connsiteY13" fmla="*/ 1255363 h 1503336"/>
                      <a:gd name="connsiteX14" fmla="*/ 108488 w 344221"/>
                      <a:gd name="connsiteY14" fmla="*/ 1301858 h 1503336"/>
                      <a:gd name="connsiteX15" fmla="*/ 77491 w 344221"/>
                      <a:gd name="connsiteY15" fmla="*/ 1348353 h 1503336"/>
                      <a:gd name="connsiteX16" fmla="*/ 15498 w 344221"/>
                      <a:gd name="connsiteY16" fmla="*/ 1487838 h 1503336"/>
                      <a:gd name="connsiteX17" fmla="*/ 0 w 344221"/>
                      <a:gd name="connsiteY17" fmla="*/ 1503336 h 15033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44221" h="1503336">
                        <a:moveTo>
                          <a:pt x="92989" y="0"/>
                        </a:moveTo>
                        <a:cubicBezTo>
                          <a:pt x="118820" y="15498"/>
                          <a:pt x="149181" y="25195"/>
                          <a:pt x="170481" y="46495"/>
                        </a:cubicBezTo>
                        <a:cubicBezTo>
                          <a:pt x="182033" y="58047"/>
                          <a:pt x="178673" y="78378"/>
                          <a:pt x="185979" y="92990"/>
                        </a:cubicBezTo>
                        <a:cubicBezTo>
                          <a:pt x="194309" y="109650"/>
                          <a:pt x="206644" y="123987"/>
                          <a:pt x="216976" y="139485"/>
                        </a:cubicBezTo>
                        <a:cubicBezTo>
                          <a:pt x="255931" y="256351"/>
                          <a:pt x="203383" y="112299"/>
                          <a:pt x="263471" y="232475"/>
                        </a:cubicBezTo>
                        <a:cubicBezTo>
                          <a:pt x="327637" y="360807"/>
                          <a:pt x="221133" y="192216"/>
                          <a:pt x="309966" y="325465"/>
                        </a:cubicBezTo>
                        <a:cubicBezTo>
                          <a:pt x="315132" y="340963"/>
                          <a:pt x="321920" y="356012"/>
                          <a:pt x="325464" y="371960"/>
                        </a:cubicBezTo>
                        <a:cubicBezTo>
                          <a:pt x="358410" y="520221"/>
                          <a:pt x="341078" y="587543"/>
                          <a:pt x="325464" y="774916"/>
                        </a:cubicBezTo>
                        <a:cubicBezTo>
                          <a:pt x="323695" y="796143"/>
                          <a:pt x="316087" y="816507"/>
                          <a:pt x="309966" y="836909"/>
                        </a:cubicBezTo>
                        <a:cubicBezTo>
                          <a:pt x="300577" y="868204"/>
                          <a:pt x="289301" y="898902"/>
                          <a:pt x="278969" y="929899"/>
                        </a:cubicBezTo>
                        <a:lnTo>
                          <a:pt x="263471" y="976394"/>
                        </a:lnTo>
                        <a:cubicBezTo>
                          <a:pt x="206951" y="1145952"/>
                          <a:pt x="297088" y="889132"/>
                          <a:pt x="216976" y="1069384"/>
                        </a:cubicBezTo>
                        <a:cubicBezTo>
                          <a:pt x="203706" y="1099241"/>
                          <a:pt x="204103" y="1135187"/>
                          <a:pt x="185979" y="1162373"/>
                        </a:cubicBezTo>
                        <a:lnTo>
                          <a:pt x="123986" y="1255363"/>
                        </a:lnTo>
                        <a:cubicBezTo>
                          <a:pt x="118820" y="1270861"/>
                          <a:pt x="115794" y="1287246"/>
                          <a:pt x="108488" y="1301858"/>
                        </a:cubicBezTo>
                        <a:cubicBezTo>
                          <a:pt x="100158" y="1318518"/>
                          <a:pt x="85056" y="1331332"/>
                          <a:pt x="77491" y="1348353"/>
                        </a:cubicBezTo>
                        <a:cubicBezTo>
                          <a:pt x="26089" y="1464009"/>
                          <a:pt x="72895" y="1411310"/>
                          <a:pt x="15498" y="1487838"/>
                        </a:cubicBezTo>
                        <a:cubicBezTo>
                          <a:pt x="11114" y="1493683"/>
                          <a:pt x="5166" y="1498170"/>
                          <a:pt x="0" y="1503336"/>
                        </a:cubicBezTo>
                      </a:path>
                    </a:pathLst>
                  </a:cu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Down Arrow 71"/>
                  <p:cNvSpPr/>
                  <p:nvPr/>
                </p:nvSpPr>
                <p:spPr>
                  <a:xfrm flipH="1">
                    <a:off x="7994991" y="5233236"/>
                    <a:ext cx="144292" cy="92785"/>
                  </a:xfrm>
                  <a:prstGeom prst="downArrow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Oval 72"/>
                  <p:cNvSpPr/>
                  <p:nvPr/>
                </p:nvSpPr>
                <p:spPr>
                  <a:xfrm>
                    <a:off x="4744704" y="4314523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F__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75" name="Group 74"/>
                  <p:cNvGrpSpPr/>
                  <p:nvPr/>
                </p:nvGrpSpPr>
                <p:grpSpPr>
                  <a:xfrm>
                    <a:off x="6206556" y="3884881"/>
                    <a:ext cx="946973" cy="370263"/>
                    <a:chOff x="6206556" y="3884881"/>
                    <a:chExt cx="946973" cy="370263"/>
                  </a:xfrm>
                </p:grpSpPr>
                <p:sp>
                  <p:nvSpPr>
                    <p:cNvPr id="84" name="Oval 83"/>
                    <p:cNvSpPr/>
                    <p:nvPr/>
                  </p:nvSpPr>
                  <p:spPr>
                    <a:xfrm>
                      <a:off x="6206556" y="3884881"/>
                      <a:ext cx="946973" cy="369332"/>
                    </a:xfrm>
                    <a:prstGeom prst="ellipse">
                      <a:avLst/>
                    </a:prstGeom>
                    <a:solidFill>
                      <a:srgbClr val="FFEEBD"/>
                    </a:soli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H___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85" name="Rectangle 84"/>
                    <p:cNvSpPr/>
                    <p:nvPr/>
                  </p:nvSpPr>
                  <p:spPr>
                    <a:xfrm>
                      <a:off x="6494438" y="3885812"/>
                      <a:ext cx="184731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grpSp>
                <p:nvGrpSpPr>
                  <p:cNvPr id="76" name="Group 75"/>
                  <p:cNvGrpSpPr/>
                  <p:nvPr/>
                </p:nvGrpSpPr>
                <p:grpSpPr>
                  <a:xfrm>
                    <a:off x="6519656" y="1508100"/>
                    <a:ext cx="946973" cy="369332"/>
                    <a:chOff x="6519656" y="1508100"/>
                    <a:chExt cx="946973" cy="369332"/>
                  </a:xfrm>
                </p:grpSpPr>
                <p:sp>
                  <p:nvSpPr>
                    <p:cNvPr id="82" name="Oval 81"/>
                    <p:cNvSpPr/>
                    <p:nvPr/>
                  </p:nvSpPr>
                  <p:spPr>
                    <a:xfrm>
                      <a:off x="6519656" y="1508100"/>
                      <a:ext cx="946973" cy="369332"/>
                    </a:xfrm>
                    <a:prstGeom prst="ellipse">
                      <a:avLst/>
                    </a:prstGeom>
                    <a:solidFill>
                      <a:srgbClr val="FFEEBD"/>
                    </a:soli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I___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83" name="Rectangle 82"/>
                    <p:cNvSpPr/>
                    <p:nvPr/>
                  </p:nvSpPr>
                  <p:spPr>
                    <a:xfrm flipH="1">
                      <a:off x="6815689" y="1508100"/>
                      <a:ext cx="576698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77" name="Oval 76"/>
                  <p:cNvSpPr/>
                  <p:nvPr/>
                </p:nvSpPr>
                <p:spPr>
                  <a:xfrm>
                    <a:off x="7201220" y="4673418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K___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78" name="Group 77"/>
                  <p:cNvGrpSpPr/>
                  <p:nvPr/>
                </p:nvGrpSpPr>
                <p:grpSpPr>
                  <a:xfrm>
                    <a:off x="7444276" y="1617635"/>
                    <a:ext cx="946973" cy="512637"/>
                    <a:chOff x="7444276" y="1617635"/>
                    <a:chExt cx="946973" cy="512637"/>
                  </a:xfrm>
                </p:grpSpPr>
                <p:sp>
                  <p:nvSpPr>
                    <p:cNvPr id="80" name="Oval 79"/>
                    <p:cNvSpPr/>
                    <p:nvPr/>
                  </p:nvSpPr>
                  <p:spPr>
                    <a:xfrm>
                      <a:off x="7444276" y="1617635"/>
                      <a:ext cx="946973" cy="369332"/>
                    </a:xfrm>
                    <a:prstGeom prst="ellipse">
                      <a:avLst/>
                    </a:prstGeom>
                    <a:solidFill>
                      <a:srgbClr val="FFEEBD"/>
                    </a:soli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 __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81" name="Rectangle 80"/>
                    <p:cNvSpPr/>
                    <p:nvPr/>
                  </p:nvSpPr>
                  <p:spPr>
                    <a:xfrm>
                      <a:off x="7729489" y="1760940"/>
                      <a:ext cx="184731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79" name="Oval 78"/>
                  <p:cNvSpPr/>
                  <p:nvPr/>
                </p:nvSpPr>
                <p:spPr>
                  <a:xfrm>
                    <a:off x="8069342" y="4207364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M__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52" name="Circular Arrow 51"/>
                <p:cNvSpPr/>
                <p:nvPr/>
              </p:nvSpPr>
              <p:spPr>
                <a:xfrm rot="20092657">
                  <a:off x="3210017" y="1503297"/>
                  <a:ext cx="3014119" cy="2588340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14620263"/>
                    <a:gd name="adj5" fmla="val 12500"/>
                  </a:avLst>
                </a:prstGeom>
                <a:noFill/>
                <a:ln w="28575">
                  <a:solidFill>
                    <a:srgbClr val="FFFF00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4497029" y="1688355"/>
                  <a:ext cx="946973" cy="369332"/>
                </a:xfrm>
                <a:prstGeom prst="ellipse">
                  <a:avLst/>
                </a:prstGeom>
                <a:solidFill>
                  <a:srgbClr val="FFEEBD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J</a:t>
                  </a:r>
                  <a:r>
                    <a:rPr lang="en-US" b="1" dirty="0">
                      <a:solidFill>
                        <a:srgbClr val="FF0000"/>
                      </a:solidFill>
                    </a:rPr>
                    <a:t> </a:t>
                  </a:r>
                  <a:r>
                    <a:rPr lang="en-US" b="1" dirty="0" smtClean="0">
                      <a:solidFill>
                        <a:schemeClr val="tx1"/>
                      </a:solidFill>
                    </a:rPr>
                    <a:t>___</a:t>
                  </a:r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6" name="Circular Arrow 55"/>
                <p:cNvSpPr/>
                <p:nvPr/>
              </p:nvSpPr>
              <p:spPr>
                <a:xfrm rot="1120989" flipV="1">
                  <a:off x="2905066" y="4220801"/>
                  <a:ext cx="3014119" cy="2588340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14620263"/>
                    <a:gd name="adj5" fmla="val 12500"/>
                  </a:avLst>
                </a:prstGeom>
                <a:noFill/>
                <a:ln w="28575">
                  <a:solidFill>
                    <a:srgbClr val="FFFF00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4008917" y="6282876"/>
                  <a:ext cx="946973" cy="369332"/>
                </a:xfrm>
                <a:prstGeom prst="ellipse">
                  <a:avLst/>
                </a:prstGeom>
                <a:solidFill>
                  <a:srgbClr val="FFEEBD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E___    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36" name="Rectangle 35"/>
            <p:cNvSpPr/>
            <p:nvPr/>
          </p:nvSpPr>
          <p:spPr>
            <a:xfrm>
              <a:off x="5657264" y="4677723"/>
              <a:ext cx="4443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25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23098" y="6204318"/>
              <a:ext cx="7913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 48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7" name="Rectangle 86"/>
          <p:cNvSpPr/>
          <p:nvPr/>
        </p:nvSpPr>
        <p:spPr>
          <a:xfrm>
            <a:off x="5100045" y="425374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6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131053" y="6646416"/>
            <a:ext cx="682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  <a:r>
              <a:rPr lang="en-US" sz="1000" dirty="0" smtClean="0"/>
              <a:t>rom sun</a:t>
            </a:r>
            <a:endParaRPr lang="en-US" sz="1000" dirty="0"/>
          </a:p>
        </p:txBody>
      </p:sp>
      <p:cxnSp>
        <p:nvCxnSpPr>
          <p:cNvPr id="91" name="Straight Arrow Connector 90"/>
          <p:cNvCxnSpPr/>
          <p:nvPr/>
        </p:nvCxnSpPr>
        <p:spPr>
          <a:xfrm flipV="1">
            <a:off x="5425343" y="3451761"/>
            <a:ext cx="48155" cy="110109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69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5074238" y="217273"/>
            <a:ext cx="2014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OUTER SPACE</a:t>
            </a:r>
            <a:endParaRPr lang="en-US" b="1" dirty="0"/>
          </a:p>
        </p:txBody>
      </p:sp>
      <p:sp>
        <p:nvSpPr>
          <p:cNvPr id="113" name="Rounded Rectangular Callout 112"/>
          <p:cNvSpPr/>
          <p:nvPr/>
        </p:nvSpPr>
        <p:spPr>
          <a:xfrm>
            <a:off x="228600" y="112292"/>
            <a:ext cx="2787626" cy="1133292"/>
          </a:xfrm>
          <a:prstGeom prst="wedgeRoundRectCallout">
            <a:avLst>
              <a:gd name="adj1" fmla="val -49261"/>
              <a:gd name="adj2" fmla="val 248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If an object has heat, some will radiate away.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57" name="Rounded Rectangular Callout 56"/>
          <p:cNvSpPr/>
          <p:nvPr/>
        </p:nvSpPr>
        <p:spPr>
          <a:xfrm>
            <a:off x="284748" y="3124446"/>
            <a:ext cx="3047825" cy="1133292"/>
          </a:xfrm>
          <a:prstGeom prst="wedgeRoundRectCallout">
            <a:avLst>
              <a:gd name="adj1" fmla="val -49261"/>
              <a:gd name="adj2" fmla="val 248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mic Sans MS" pitchFamily="66" charset="0"/>
              </a:rPr>
              <a:t>About 105 </a:t>
            </a:r>
            <a:r>
              <a:rPr lang="en-US" sz="2400" b="1" dirty="0" smtClean="0">
                <a:latin typeface="Comic Sans MS" pitchFamily="66" charset="0"/>
              </a:rPr>
              <a:t>parcels </a:t>
            </a:r>
            <a:r>
              <a:rPr lang="en-US" sz="2400" b="1" dirty="0">
                <a:latin typeface="Comic Sans MS" pitchFamily="66" charset="0"/>
              </a:rPr>
              <a:t>are absorbed by the air or </a:t>
            </a:r>
            <a:r>
              <a:rPr lang="en-US" sz="2400" b="1" dirty="0" smtClean="0">
                <a:latin typeface="Comic Sans MS" pitchFamily="66" charset="0"/>
              </a:rPr>
              <a:t>clouds.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134770" y="423059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6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131053" y="6646416"/>
            <a:ext cx="682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  <a:r>
              <a:rPr lang="en-US" sz="1000" dirty="0" smtClean="0"/>
              <a:t>rom sun</a:t>
            </a:r>
            <a:endParaRPr lang="en-US" sz="1000" dirty="0"/>
          </a:p>
        </p:txBody>
      </p:sp>
      <p:grpSp>
        <p:nvGrpSpPr>
          <p:cNvPr id="70" name="Group 69"/>
          <p:cNvGrpSpPr/>
          <p:nvPr/>
        </p:nvGrpSpPr>
        <p:grpSpPr>
          <a:xfrm>
            <a:off x="2911095" y="649169"/>
            <a:ext cx="6111249" cy="6208831"/>
            <a:chOff x="2920648" y="646646"/>
            <a:chExt cx="6111249" cy="6208831"/>
          </a:xfrm>
        </p:grpSpPr>
        <p:grpSp>
          <p:nvGrpSpPr>
            <p:cNvPr id="71" name="Group 70"/>
            <p:cNvGrpSpPr/>
            <p:nvPr/>
          </p:nvGrpSpPr>
          <p:grpSpPr>
            <a:xfrm>
              <a:off x="2920648" y="646646"/>
              <a:ext cx="6111249" cy="6208831"/>
              <a:chOff x="2920648" y="646646"/>
              <a:chExt cx="6111249" cy="6208831"/>
            </a:xfrm>
          </p:grpSpPr>
          <p:sp>
            <p:nvSpPr>
              <p:cNvPr id="76" name="Down Arrow 75"/>
              <p:cNvSpPr/>
              <p:nvPr/>
            </p:nvSpPr>
            <p:spPr>
              <a:xfrm rot="10800000">
                <a:off x="5582847" y="3478538"/>
                <a:ext cx="393429" cy="1742798"/>
              </a:xfrm>
              <a:prstGeom prst="downArrow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5293181" y="4683855"/>
                <a:ext cx="946973" cy="369332"/>
              </a:xfrm>
              <a:prstGeom prst="ellipse">
                <a:avLst/>
              </a:prstGeom>
              <a:solidFill>
                <a:srgbClr val="FFEEBD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G___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2920648" y="646646"/>
                <a:ext cx="6111249" cy="6208831"/>
                <a:chOff x="2905066" y="679037"/>
                <a:chExt cx="6111249" cy="6208831"/>
              </a:xfrm>
            </p:grpSpPr>
            <p:grpSp>
              <p:nvGrpSpPr>
                <p:cNvPr id="79" name="Group 78"/>
                <p:cNvGrpSpPr/>
                <p:nvPr/>
              </p:nvGrpSpPr>
              <p:grpSpPr>
                <a:xfrm>
                  <a:off x="4744704" y="679037"/>
                  <a:ext cx="4271611" cy="6208831"/>
                  <a:chOff x="4744704" y="679037"/>
                  <a:chExt cx="4271611" cy="6208831"/>
                </a:xfrm>
              </p:grpSpPr>
              <p:sp>
                <p:nvSpPr>
                  <p:cNvPr id="85" name="Oval 84"/>
                  <p:cNvSpPr/>
                  <p:nvPr/>
                </p:nvSpPr>
                <p:spPr>
                  <a:xfrm>
                    <a:off x="5293181" y="2089403"/>
                    <a:ext cx="3132752" cy="1748556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Down Arrow 85"/>
                  <p:cNvSpPr/>
                  <p:nvPr/>
                </p:nvSpPr>
                <p:spPr>
                  <a:xfrm rot="10800000">
                    <a:off x="5976274" y="3054166"/>
                    <a:ext cx="1346888" cy="2085155"/>
                  </a:xfrm>
                  <a:prstGeom prst="downArrow">
                    <a:avLst/>
                  </a:prstGeom>
                  <a:blipFill>
                    <a:blip r:embed="rId4"/>
                    <a:tile tx="0" ty="0" sx="100000" sy="100000" flip="none" algn="tl"/>
                  </a:blipFill>
                  <a:ln w="635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Left Arrow 86"/>
                  <p:cNvSpPr/>
                  <p:nvPr/>
                </p:nvSpPr>
                <p:spPr>
                  <a:xfrm rot="5400000">
                    <a:off x="5447976" y="2662567"/>
                    <a:ext cx="3558771" cy="246647"/>
                  </a:xfrm>
                  <a:prstGeom prst="leftArrow">
                    <a:avLst/>
                  </a:prstGeom>
                  <a:blipFill>
                    <a:blip r:embed="rId4"/>
                    <a:tile tx="0" ty="0" sx="100000" sy="100000" flip="none" algn="tl"/>
                  </a:blipFill>
                  <a:ln w="635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" name="Down Arrow 87"/>
                  <p:cNvSpPr/>
                  <p:nvPr/>
                </p:nvSpPr>
                <p:spPr>
                  <a:xfrm>
                    <a:off x="7088541" y="3775908"/>
                    <a:ext cx="1050741" cy="1795025"/>
                  </a:xfrm>
                  <a:prstGeom prst="downArrow">
                    <a:avLst/>
                  </a:prstGeom>
                  <a:blipFill>
                    <a:blip r:embed="rId5"/>
                    <a:tile tx="0" ty="0" sx="100000" sy="100000" flip="none" algn="tl"/>
                  </a:blipFill>
                  <a:ln w="6350">
                    <a:solidFill>
                      <a:schemeClr val="bg2">
                        <a:lumMod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89" name="Picture 4" descr="C:\Users\mater1ml\AppData\Local\Microsoft\Windows\Temporary Internet Files\Content.IE5\4NF0860B\MC900432591[1].png"/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866616" y="2714682"/>
                    <a:ext cx="638023" cy="67474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90" name="Picture 4" descr="C:\Users\mater1ml\AppData\Local\Microsoft\Windows\Temporary Internet Files\Content.IE5\4NF0860B\MC900432591[1].png"/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107375" y="2698370"/>
                    <a:ext cx="638023" cy="67474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91" name="Picture 4" descr="C:\Users\mater1ml\AppData\Local\Microsoft\Windows\Temporary Internet Files\Content.IE5\4NF0860B\MC900432591[1].png"/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857982" y="2356299"/>
                    <a:ext cx="638023" cy="67474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92" name="Picture 4" descr="C:\Users\mater1ml\AppData\Local\Microsoft\Windows\Temporary Internet Files\Content.IE5\4NF0860B\MC900432591[1].png"/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45780" y="2152270"/>
                    <a:ext cx="638023" cy="67474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93" name="Picture 10" descr="C:\Users\mater1ml\AppData\Local\Microsoft\Windows\Temporary Internet Files\Content.IE5\YRD2XUJW\MC900437657[1].wmf"/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926393" y="4976518"/>
                    <a:ext cx="3567188" cy="19113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94" name="Freeform 93"/>
                  <p:cNvSpPr/>
                  <p:nvPr/>
                </p:nvSpPr>
                <p:spPr>
                  <a:xfrm>
                    <a:off x="5277911" y="3585222"/>
                    <a:ext cx="247973" cy="1668506"/>
                  </a:xfrm>
                  <a:custGeom>
                    <a:avLst/>
                    <a:gdLst>
                      <a:gd name="connsiteX0" fmla="*/ 247973 w 247973"/>
                      <a:gd name="connsiteY0" fmla="*/ 1549831 h 1549831"/>
                      <a:gd name="connsiteX1" fmla="*/ 232475 w 247973"/>
                      <a:gd name="connsiteY1" fmla="*/ 1472339 h 1549831"/>
                      <a:gd name="connsiteX2" fmla="*/ 185980 w 247973"/>
                      <a:gd name="connsiteY2" fmla="*/ 1441343 h 1549831"/>
                      <a:gd name="connsiteX3" fmla="*/ 139485 w 247973"/>
                      <a:gd name="connsiteY3" fmla="*/ 1394848 h 1549831"/>
                      <a:gd name="connsiteX4" fmla="*/ 77492 w 247973"/>
                      <a:gd name="connsiteY4" fmla="*/ 1301858 h 1549831"/>
                      <a:gd name="connsiteX5" fmla="*/ 46495 w 247973"/>
                      <a:gd name="connsiteY5" fmla="*/ 1255363 h 1549831"/>
                      <a:gd name="connsiteX6" fmla="*/ 15499 w 247973"/>
                      <a:gd name="connsiteY6" fmla="*/ 1162373 h 1549831"/>
                      <a:gd name="connsiteX7" fmla="*/ 0 w 247973"/>
                      <a:gd name="connsiteY7" fmla="*/ 1115878 h 1549831"/>
                      <a:gd name="connsiteX8" fmla="*/ 46495 w 247973"/>
                      <a:gd name="connsiteY8" fmla="*/ 883404 h 1549831"/>
                      <a:gd name="connsiteX9" fmla="*/ 92990 w 247973"/>
                      <a:gd name="connsiteY9" fmla="*/ 852407 h 1549831"/>
                      <a:gd name="connsiteX10" fmla="*/ 154983 w 247973"/>
                      <a:gd name="connsiteY10" fmla="*/ 759417 h 1549831"/>
                      <a:gd name="connsiteX11" fmla="*/ 185980 w 247973"/>
                      <a:gd name="connsiteY11" fmla="*/ 712922 h 1549831"/>
                      <a:gd name="connsiteX12" fmla="*/ 201478 w 247973"/>
                      <a:gd name="connsiteY12" fmla="*/ 433953 h 1549831"/>
                      <a:gd name="connsiteX13" fmla="*/ 185980 w 247973"/>
                      <a:gd name="connsiteY13" fmla="*/ 387458 h 1549831"/>
                      <a:gd name="connsiteX14" fmla="*/ 92990 w 247973"/>
                      <a:gd name="connsiteY14" fmla="*/ 247973 h 1549831"/>
                      <a:gd name="connsiteX15" fmla="*/ 61994 w 247973"/>
                      <a:gd name="connsiteY15" fmla="*/ 201478 h 1549831"/>
                      <a:gd name="connsiteX16" fmla="*/ 46495 w 247973"/>
                      <a:gd name="connsiteY16" fmla="*/ 154983 h 1549831"/>
                      <a:gd name="connsiteX17" fmla="*/ 61994 w 247973"/>
                      <a:gd name="connsiteY17" fmla="*/ 77492 h 1549831"/>
                      <a:gd name="connsiteX18" fmla="*/ 123987 w 247973"/>
                      <a:gd name="connsiteY18" fmla="*/ 0 h 15498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247973" h="1549831">
                        <a:moveTo>
                          <a:pt x="247973" y="1549831"/>
                        </a:moveTo>
                        <a:cubicBezTo>
                          <a:pt x="242807" y="1524000"/>
                          <a:pt x="245544" y="1495210"/>
                          <a:pt x="232475" y="1472339"/>
                        </a:cubicBezTo>
                        <a:cubicBezTo>
                          <a:pt x="223234" y="1456167"/>
                          <a:pt x="200289" y="1453267"/>
                          <a:pt x="185980" y="1441343"/>
                        </a:cubicBezTo>
                        <a:cubicBezTo>
                          <a:pt x="169142" y="1427312"/>
                          <a:pt x="152941" y="1412149"/>
                          <a:pt x="139485" y="1394848"/>
                        </a:cubicBezTo>
                        <a:cubicBezTo>
                          <a:pt x="116614" y="1365442"/>
                          <a:pt x="98156" y="1332855"/>
                          <a:pt x="77492" y="1301858"/>
                        </a:cubicBezTo>
                        <a:lnTo>
                          <a:pt x="46495" y="1255363"/>
                        </a:lnTo>
                        <a:lnTo>
                          <a:pt x="15499" y="1162373"/>
                        </a:lnTo>
                        <a:lnTo>
                          <a:pt x="0" y="1115878"/>
                        </a:lnTo>
                        <a:cubicBezTo>
                          <a:pt x="749" y="1109137"/>
                          <a:pt x="13527" y="905383"/>
                          <a:pt x="46495" y="883404"/>
                        </a:cubicBezTo>
                        <a:lnTo>
                          <a:pt x="92990" y="852407"/>
                        </a:lnTo>
                        <a:lnTo>
                          <a:pt x="154983" y="759417"/>
                        </a:lnTo>
                        <a:lnTo>
                          <a:pt x="185980" y="712922"/>
                        </a:lnTo>
                        <a:cubicBezTo>
                          <a:pt x="232550" y="573214"/>
                          <a:pt x="227495" y="629079"/>
                          <a:pt x="201478" y="433953"/>
                        </a:cubicBezTo>
                        <a:cubicBezTo>
                          <a:pt x="199319" y="417760"/>
                          <a:pt x="193914" y="401739"/>
                          <a:pt x="185980" y="387458"/>
                        </a:cubicBezTo>
                        <a:cubicBezTo>
                          <a:pt x="185972" y="387443"/>
                          <a:pt x="108493" y="271228"/>
                          <a:pt x="92990" y="247973"/>
                        </a:cubicBezTo>
                        <a:cubicBezTo>
                          <a:pt x="82658" y="232475"/>
                          <a:pt x="67884" y="219149"/>
                          <a:pt x="61994" y="201478"/>
                        </a:cubicBezTo>
                        <a:lnTo>
                          <a:pt x="46495" y="154983"/>
                        </a:lnTo>
                        <a:cubicBezTo>
                          <a:pt x="51661" y="129153"/>
                          <a:pt x="52745" y="102157"/>
                          <a:pt x="61994" y="77492"/>
                        </a:cubicBezTo>
                        <a:cubicBezTo>
                          <a:pt x="73725" y="46209"/>
                          <a:pt x="101290" y="22697"/>
                          <a:pt x="123987" y="0"/>
                        </a:cubicBezTo>
                      </a:path>
                    </a:pathLst>
                  </a:custGeom>
                  <a:noFill/>
                  <a:ln w="76200"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Down Arrow 94"/>
                  <p:cNvSpPr/>
                  <p:nvPr/>
                </p:nvSpPr>
                <p:spPr>
                  <a:xfrm rot="10800000">
                    <a:off x="7323163" y="679037"/>
                    <a:ext cx="860958" cy="1641296"/>
                  </a:xfrm>
                  <a:prstGeom prst="downArrow">
                    <a:avLst/>
                  </a:prstGeom>
                  <a:blipFill>
                    <a:blip r:embed="rId8"/>
                    <a:tile tx="0" ty="0" sx="100000" sy="100000" flip="none" algn="tl"/>
                  </a:blip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Freeform 95"/>
                  <p:cNvSpPr/>
                  <p:nvPr/>
                </p:nvSpPr>
                <p:spPr>
                  <a:xfrm>
                    <a:off x="8053229" y="3478538"/>
                    <a:ext cx="344221" cy="1754698"/>
                  </a:xfrm>
                  <a:custGeom>
                    <a:avLst/>
                    <a:gdLst>
                      <a:gd name="connsiteX0" fmla="*/ 92989 w 344221"/>
                      <a:gd name="connsiteY0" fmla="*/ 0 h 1503336"/>
                      <a:gd name="connsiteX1" fmla="*/ 170481 w 344221"/>
                      <a:gd name="connsiteY1" fmla="*/ 46495 h 1503336"/>
                      <a:gd name="connsiteX2" fmla="*/ 185979 w 344221"/>
                      <a:gd name="connsiteY2" fmla="*/ 92990 h 1503336"/>
                      <a:gd name="connsiteX3" fmla="*/ 216976 w 344221"/>
                      <a:gd name="connsiteY3" fmla="*/ 139485 h 1503336"/>
                      <a:gd name="connsiteX4" fmla="*/ 263471 w 344221"/>
                      <a:gd name="connsiteY4" fmla="*/ 232475 h 1503336"/>
                      <a:gd name="connsiteX5" fmla="*/ 309966 w 344221"/>
                      <a:gd name="connsiteY5" fmla="*/ 325465 h 1503336"/>
                      <a:gd name="connsiteX6" fmla="*/ 325464 w 344221"/>
                      <a:gd name="connsiteY6" fmla="*/ 371960 h 1503336"/>
                      <a:gd name="connsiteX7" fmla="*/ 325464 w 344221"/>
                      <a:gd name="connsiteY7" fmla="*/ 774916 h 1503336"/>
                      <a:gd name="connsiteX8" fmla="*/ 309966 w 344221"/>
                      <a:gd name="connsiteY8" fmla="*/ 836909 h 1503336"/>
                      <a:gd name="connsiteX9" fmla="*/ 278969 w 344221"/>
                      <a:gd name="connsiteY9" fmla="*/ 929899 h 1503336"/>
                      <a:gd name="connsiteX10" fmla="*/ 263471 w 344221"/>
                      <a:gd name="connsiteY10" fmla="*/ 976394 h 1503336"/>
                      <a:gd name="connsiteX11" fmla="*/ 216976 w 344221"/>
                      <a:gd name="connsiteY11" fmla="*/ 1069384 h 1503336"/>
                      <a:gd name="connsiteX12" fmla="*/ 185979 w 344221"/>
                      <a:gd name="connsiteY12" fmla="*/ 1162373 h 1503336"/>
                      <a:gd name="connsiteX13" fmla="*/ 123986 w 344221"/>
                      <a:gd name="connsiteY13" fmla="*/ 1255363 h 1503336"/>
                      <a:gd name="connsiteX14" fmla="*/ 108488 w 344221"/>
                      <a:gd name="connsiteY14" fmla="*/ 1301858 h 1503336"/>
                      <a:gd name="connsiteX15" fmla="*/ 77491 w 344221"/>
                      <a:gd name="connsiteY15" fmla="*/ 1348353 h 1503336"/>
                      <a:gd name="connsiteX16" fmla="*/ 15498 w 344221"/>
                      <a:gd name="connsiteY16" fmla="*/ 1487838 h 1503336"/>
                      <a:gd name="connsiteX17" fmla="*/ 0 w 344221"/>
                      <a:gd name="connsiteY17" fmla="*/ 1503336 h 15033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44221" h="1503336">
                        <a:moveTo>
                          <a:pt x="92989" y="0"/>
                        </a:moveTo>
                        <a:cubicBezTo>
                          <a:pt x="118820" y="15498"/>
                          <a:pt x="149181" y="25195"/>
                          <a:pt x="170481" y="46495"/>
                        </a:cubicBezTo>
                        <a:cubicBezTo>
                          <a:pt x="182033" y="58047"/>
                          <a:pt x="178673" y="78378"/>
                          <a:pt x="185979" y="92990"/>
                        </a:cubicBezTo>
                        <a:cubicBezTo>
                          <a:pt x="194309" y="109650"/>
                          <a:pt x="206644" y="123987"/>
                          <a:pt x="216976" y="139485"/>
                        </a:cubicBezTo>
                        <a:cubicBezTo>
                          <a:pt x="255931" y="256351"/>
                          <a:pt x="203383" y="112299"/>
                          <a:pt x="263471" y="232475"/>
                        </a:cubicBezTo>
                        <a:cubicBezTo>
                          <a:pt x="327637" y="360807"/>
                          <a:pt x="221133" y="192216"/>
                          <a:pt x="309966" y="325465"/>
                        </a:cubicBezTo>
                        <a:cubicBezTo>
                          <a:pt x="315132" y="340963"/>
                          <a:pt x="321920" y="356012"/>
                          <a:pt x="325464" y="371960"/>
                        </a:cubicBezTo>
                        <a:cubicBezTo>
                          <a:pt x="358410" y="520221"/>
                          <a:pt x="341078" y="587543"/>
                          <a:pt x="325464" y="774916"/>
                        </a:cubicBezTo>
                        <a:cubicBezTo>
                          <a:pt x="323695" y="796143"/>
                          <a:pt x="316087" y="816507"/>
                          <a:pt x="309966" y="836909"/>
                        </a:cubicBezTo>
                        <a:cubicBezTo>
                          <a:pt x="300577" y="868204"/>
                          <a:pt x="289301" y="898902"/>
                          <a:pt x="278969" y="929899"/>
                        </a:cubicBezTo>
                        <a:lnTo>
                          <a:pt x="263471" y="976394"/>
                        </a:lnTo>
                        <a:cubicBezTo>
                          <a:pt x="206951" y="1145952"/>
                          <a:pt x="297088" y="889132"/>
                          <a:pt x="216976" y="1069384"/>
                        </a:cubicBezTo>
                        <a:cubicBezTo>
                          <a:pt x="203706" y="1099241"/>
                          <a:pt x="204103" y="1135187"/>
                          <a:pt x="185979" y="1162373"/>
                        </a:cubicBezTo>
                        <a:lnTo>
                          <a:pt x="123986" y="1255363"/>
                        </a:lnTo>
                        <a:cubicBezTo>
                          <a:pt x="118820" y="1270861"/>
                          <a:pt x="115794" y="1287246"/>
                          <a:pt x="108488" y="1301858"/>
                        </a:cubicBezTo>
                        <a:cubicBezTo>
                          <a:pt x="100158" y="1318518"/>
                          <a:pt x="85056" y="1331332"/>
                          <a:pt x="77491" y="1348353"/>
                        </a:cubicBezTo>
                        <a:cubicBezTo>
                          <a:pt x="26089" y="1464009"/>
                          <a:pt x="72895" y="1411310"/>
                          <a:pt x="15498" y="1487838"/>
                        </a:cubicBezTo>
                        <a:cubicBezTo>
                          <a:pt x="11114" y="1493683"/>
                          <a:pt x="5166" y="1498170"/>
                          <a:pt x="0" y="1503336"/>
                        </a:cubicBezTo>
                      </a:path>
                    </a:pathLst>
                  </a:custGeom>
                  <a:noFill/>
                  <a:ln w="762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Down Arrow 96"/>
                  <p:cNvSpPr/>
                  <p:nvPr/>
                </p:nvSpPr>
                <p:spPr>
                  <a:xfrm flipH="1">
                    <a:off x="7994991" y="5233236"/>
                    <a:ext cx="144292" cy="92785"/>
                  </a:xfrm>
                  <a:prstGeom prst="downArrow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" name="Oval 97"/>
                  <p:cNvSpPr/>
                  <p:nvPr/>
                </p:nvSpPr>
                <p:spPr>
                  <a:xfrm>
                    <a:off x="4744704" y="4314523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F__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99" name="Group 98"/>
                  <p:cNvGrpSpPr/>
                  <p:nvPr/>
                </p:nvGrpSpPr>
                <p:grpSpPr>
                  <a:xfrm>
                    <a:off x="6206556" y="3884881"/>
                    <a:ext cx="946973" cy="370263"/>
                    <a:chOff x="6206556" y="3884881"/>
                    <a:chExt cx="946973" cy="370263"/>
                  </a:xfrm>
                </p:grpSpPr>
                <p:sp>
                  <p:nvSpPr>
                    <p:cNvPr id="108" name="Oval 107"/>
                    <p:cNvSpPr/>
                    <p:nvPr/>
                  </p:nvSpPr>
                  <p:spPr>
                    <a:xfrm>
                      <a:off x="6206556" y="3884881"/>
                      <a:ext cx="946973" cy="369332"/>
                    </a:xfrm>
                    <a:prstGeom prst="ellipse">
                      <a:avLst/>
                    </a:prstGeom>
                    <a:solidFill>
                      <a:srgbClr val="FFEEBD"/>
                    </a:soli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H___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09" name="Rectangle 108"/>
                    <p:cNvSpPr/>
                    <p:nvPr/>
                  </p:nvSpPr>
                  <p:spPr>
                    <a:xfrm>
                      <a:off x="6494438" y="3885812"/>
                      <a:ext cx="184731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6519656" y="1508100"/>
                    <a:ext cx="946973" cy="369332"/>
                    <a:chOff x="6519656" y="1508100"/>
                    <a:chExt cx="946973" cy="369332"/>
                  </a:xfrm>
                </p:grpSpPr>
                <p:sp>
                  <p:nvSpPr>
                    <p:cNvPr id="106" name="Oval 105"/>
                    <p:cNvSpPr/>
                    <p:nvPr/>
                  </p:nvSpPr>
                  <p:spPr>
                    <a:xfrm>
                      <a:off x="6519656" y="1508100"/>
                      <a:ext cx="946973" cy="369332"/>
                    </a:xfrm>
                    <a:prstGeom prst="ellipse">
                      <a:avLst/>
                    </a:prstGeom>
                    <a:solidFill>
                      <a:srgbClr val="FFEEBD"/>
                    </a:soli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I___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07" name="Rectangle 106"/>
                    <p:cNvSpPr/>
                    <p:nvPr/>
                  </p:nvSpPr>
                  <p:spPr>
                    <a:xfrm flipH="1">
                      <a:off x="6815689" y="1508100"/>
                      <a:ext cx="576698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01" name="Oval 100"/>
                  <p:cNvSpPr/>
                  <p:nvPr/>
                </p:nvSpPr>
                <p:spPr>
                  <a:xfrm>
                    <a:off x="7201220" y="4673418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K___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102" name="Group 101"/>
                  <p:cNvGrpSpPr/>
                  <p:nvPr/>
                </p:nvGrpSpPr>
                <p:grpSpPr>
                  <a:xfrm>
                    <a:off x="7444276" y="1617635"/>
                    <a:ext cx="946973" cy="512637"/>
                    <a:chOff x="7444276" y="1617635"/>
                    <a:chExt cx="946973" cy="512637"/>
                  </a:xfrm>
                </p:grpSpPr>
                <p:sp>
                  <p:nvSpPr>
                    <p:cNvPr id="104" name="Oval 103"/>
                    <p:cNvSpPr/>
                    <p:nvPr/>
                  </p:nvSpPr>
                  <p:spPr>
                    <a:xfrm>
                      <a:off x="7444276" y="1617635"/>
                      <a:ext cx="946973" cy="369332"/>
                    </a:xfrm>
                    <a:prstGeom prst="ellipse">
                      <a:avLst/>
                    </a:prstGeom>
                    <a:solidFill>
                      <a:srgbClr val="FFEEBD"/>
                    </a:soli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 __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105" name="Rectangle 104"/>
                    <p:cNvSpPr/>
                    <p:nvPr/>
                  </p:nvSpPr>
                  <p:spPr>
                    <a:xfrm>
                      <a:off x="7729489" y="1760940"/>
                      <a:ext cx="184731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03" name="Oval 102"/>
                  <p:cNvSpPr/>
                  <p:nvPr/>
                </p:nvSpPr>
                <p:spPr>
                  <a:xfrm>
                    <a:off x="8069342" y="4207364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M__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80" name="Circular Arrow 79"/>
                <p:cNvSpPr/>
                <p:nvPr/>
              </p:nvSpPr>
              <p:spPr>
                <a:xfrm rot="20092657">
                  <a:off x="3210017" y="1503297"/>
                  <a:ext cx="3014119" cy="2588340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14620263"/>
                    <a:gd name="adj5" fmla="val 12500"/>
                  </a:avLst>
                </a:prstGeom>
                <a:noFill/>
                <a:ln w="28575">
                  <a:solidFill>
                    <a:srgbClr val="FFFF00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2" name="Oval 81"/>
                <p:cNvSpPr/>
                <p:nvPr/>
              </p:nvSpPr>
              <p:spPr>
                <a:xfrm>
                  <a:off x="4497029" y="1688355"/>
                  <a:ext cx="946973" cy="369332"/>
                </a:xfrm>
                <a:prstGeom prst="ellipse">
                  <a:avLst/>
                </a:prstGeom>
                <a:solidFill>
                  <a:srgbClr val="FFEEBD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J</a:t>
                  </a:r>
                  <a:r>
                    <a:rPr lang="en-US" b="1" dirty="0">
                      <a:solidFill>
                        <a:srgbClr val="FF0000"/>
                      </a:solidFill>
                    </a:rPr>
                    <a:t> </a:t>
                  </a:r>
                  <a:r>
                    <a:rPr lang="en-US" b="1" dirty="0" smtClean="0">
                      <a:solidFill>
                        <a:schemeClr val="tx1"/>
                      </a:solidFill>
                    </a:rPr>
                    <a:t>___</a:t>
                  </a:r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3" name="Circular Arrow 82"/>
                <p:cNvSpPr/>
                <p:nvPr/>
              </p:nvSpPr>
              <p:spPr>
                <a:xfrm rot="1120989" flipV="1">
                  <a:off x="2905066" y="4220801"/>
                  <a:ext cx="3014119" cy="2588340"/>
                </a:xfrm>
                <a:prstGeom prst="circularArrow">
                  <a:avLst>
                    <a:gd name="adj1" fmla="val 12500"/>
                    <a:gd name="adj2" fmla="val 1142319"/>
                    <a:gd name="adj3" fmla="val 20457681"/>
                    <a:gd name="adj4" fmla="val 14620263"/>
                    <a:gd name="adj5" fmla="val 12500"/>
                  </a:avLst>
                </a:prstGeom>
                <a:noFill/>
                <a:ln w="28575">
                  <a:solidFill>
                    <a:srgbClr val="FFFF00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4" name="Oval 83"/>
                <p:cNvSpPr/>
                <p:nvPr/>
              </p:nvSpPr>
              <p:spPr>
                <a:xfrm>
                  <a:off x="4008917" y="6282876"/>
                  <a:ext cx="946973" cy="369332"/>
                </a:xfrm>
                <a:prstGeom prst="ellipse">
                  <a:avLst/>
                </a:prstGeom>
                <a:solidFill>
                  <a:srgbClr val="FFEEBD"/>
                </a:solidFill>
                <a:ln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E___    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72" name="Rectangle 71"/>
            <p:cNvSpPr/>
            <p:nvPr/>
          </p:nvSpPr>
          <p:spPr>
            <a:xfrm>
              <a:off x="5657264" y="4677723"/>
              <a:ext cx="4443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25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323098" y="6204318"/>
              <a:ext cx="7913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 48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6494438" y="3885812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105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 flipH="1">
            <a:off x="6815689" y="1491671"/>
            <a:ext cx="576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4" name="Rounded Rectangular Callout 53"/>
          <p:cNvSpPr/>
          <p:nvPr/>
        </p:nvSpPr>
        <p:spPr>
          <a:xfrm>
            <a:off x="1622413" y="1522757"/>
            <a:ext cx="2787626" cy="1133292"/>
          </a:xfrm>
          <a:prstGeom prst="wedgeRoundRectCallout">
            <a:avLst>
              <a:gd name="adj1" fmla="val -49261"/>
              <a:gd name="adj2" fmla="val 248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The warm earth radiates about 117 parcels.</a:t>
            </a:r>
            <a:endParaRPr lang="en-US" sz="2400" b="1" dirty="0">
              <a:latin typeface="Comic Sans MS" pitchFamily="66" charset="0"/>
            </a:endParaRPr>
          </a:p>
        </p:txBody>
      </p:sp>
      <p:cxnSp>
        <p:nvCxnSpPr>
          <p:cNvPr id="116" name="Straight Arrow Connector 115"/>
          <p:cNvCxnSpPr/>
          <p:nvPr/>
        </p:nvCxnSpPr>
        <p:spPr>
          <a:xfrm flipV="1">
            <a:off x="5425343" y="3451761"/>
            <a:ext cx="48155" cy="110109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5104863" y="425573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6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9" name="Rounded Rectangular Callout 58"/>
          <p:cNvSpPr/>
          <p:nvPr/>
        </p:nvSpPr>
        <p:spPr>
          <a:xfrm>
            <a:off x="284748" y="3129383"/>
            <a:ext cx="3047825" cy="1133292"/>
          </a:xfrm>
          <a:prstGeom prst="wedgeRoundRectCallout">
            <a:avLst>
              <a:gd name="adj1" fmla="val 142810"/>
              <a:gd name="adj2" fmla="val 326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About 105 parcels are absorbed by the air or clouds. 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60" name="Rounded Rectangular Callout 59"/>
          <p:cNvSpPr/>
          <p:nvPr/>
        </p:nvSpPr>
        <p:spPr>
          <a:xfrm>
            <a:off x="1066800" y="4933499"/>
            <a:ext cx="3048000" cy="1133292"/>
          </a:xfrm>
          <a:prstGeom prst="wedgeRoundRectCallout">
            <a:avLst>
              <a:gd name="adj1" fmla="val 141770"/>
              <a:gd name="adj2" fmla="val -3246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The other 12 go on through the air to outer space.</a:t>
            </a:r>
            <a:endParaRPr lang="en-US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24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114" grpId="0"/>
      <p:bldP spid="115" grpId="0"/>
      <p:bldP spid="59" grpId="0" animBg="1"/>
      <p:bldP spid="6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5074238" y="217273"/>
            <a:ext cx="2014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OUTER SPACE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ounded Rectangular Callout 47"/>
          <p:cNvSpPr/>
          <p:nvPr/>
        </p:nvSpPr>
        <p:spPr>
          <a:xfrm>
            <a:off x="-2613" y="-6535"/>
            <a:ext cx="4670923" cy="844736"/>
          </a:xfrm>
          <a:prstGeom prst="wedgeRoundRectCallout">
            <a:avLst>
              <a:gd name="adj1" fmla="val 21891"/>
              <a:gd name="adj2" fmla="val -487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Problem: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119838" y="6266442"/>
            <a:ext cx="791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48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31053" y="6646416"/>
            <a:ext cx="682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  <a:r>
              <a:rPr lang="en-US" sz="1000" dirty="0" smtClean="0"/>
              <a:t>rom sun</a:t>
            </a:r>
            <a:endParaRPr lang="en-US" sz="1000" dirty="0"/>
          </a:p>
        </p:txBody>
      </p:sp>
      <p:sp>
        <p:nvSpPr>
          <p:cNvPr id="93" name="Rounded Rectangular Callout 92"/>
          <p:cNvSpPr/>
          <p:nvPr/>
        </p:nvSpPr>
        <p:spPr>
          <a:xfrm>
            <a:off x="59390" y="3660486"/>
            <a:ext cx="3569930" cy="1617670"/>
          </a:xfrm>
          <a:prstGeom prst="wedgeRoundRectCallout">
            <a:avLst>
              <a:gd name="adj1" fmla="val 49702"/>
              <a:gd name="adj2" fmla="val -233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It “sends away” a total of 148 </a:t>
            </a: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parcels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 flipV="1">
            <a:off x="5425343" y="3451761"/>
            <a:ext cx="48155" cy="110109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2911095" y="649169"/>
            <a:ext cx="6111249" cy="6208831"/>
            <a:chOff x="2911095" y="649169"/>
            <a:chExt cx="6111249" cy="6208831"/>
          </a:xfrm>
        </p:grpSpPr>
        <p:grpSp>
          <p:nvGrpSpPr>
            <p:cNvPr id="94" name="Group 93"/>
            <p:cNvGrpSpPr/>
            <p:nvPr/>
          </p:nvGrpSpPr>
          <p:grpSpPr>
            <a:xfrm>
              <a:off x="2911095" y="649169"/>
              <a:ext cx="6111249" cy="6208831"/>
              <a:chOff x="2911095" y="649169"/>
              <a:chExt cx="6111249" cy="6208831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2911095" y="649169"/>
                <a:ext cx="6111249" cy="6208831"/>
                <a:chOff x="2920648" y="646646"/>
                <a:chExt cx="6111249" cy="6208831"/>
              </a:xfrm>
            </p:grpSpPr>
            <p:grpSp>
              <p:nvGrpSpPr>
                <p:cNvPr id="98" name="Group 97"/>
                <p:cNvGrpSpPr/>
                <p:nvPr/>
              </p:nvGrpSpPr>
              <p:grpSpPr>
                <a:xfrm>
                  <a:off x="2920648" y="646646"/>
                  <a:ext cx="6111249" cy="6208831"/>
                  <a:chOff x="2920648" y="646646"/>
                  <a:chExt cx="6111249" cy="6208831"/>
                </a:xfrm>
              </p:grpSpPr>
              <p:sp>
                <p:nvSpPr>
                  <p:cNvPr id="101" name="Down Arrow 100"/>
                  <p:cNvSpPr/>
                  <p:nvPr/>
                </p:nvSpPr>
                <p:spPr>
                  <a:xfrm rot="10800000">
                    <a:off x="5582847" y="3478538"/>
                    <a:ext cx="393429" cy="1742798"/>
                  </a:xfrm>
                  <a:prstGeom prst="downArrow">
                    <a:avLst/>
                  </a:prstGeom>
                  <a:blipFill>
                    <a:blip r:embed="rId3"/>
                    <a:tile tx="0" ty="0" sx="100000" sy="100000" flip="none" algn="tl"/>
                  </a:blipFill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" name="Oval 101"/>
                  <p:cNvSpPr/>
                  <p:nvPr/>
                </p:nvSpPr>
                <p:spPr>
                  <a:xfrm>
                    <a:off x="5293181" y="4683855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G___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103" name="Group 102"/>
                  <p:cNvGrpSpPr/>
                  <p:nvPr/>
                </p:nvGrpSpPr>
                <p:grpSpPr>
                  <a:xfrm>
                    <a:off x="2920648" y="646646"/>
                    <a:ext cx="6111249" cy="6208831"/>
                    <a:chOff x="2905066" y="679037"/>
                    <a:chExt cx="6111249" cy="6208831"/>
                  </a:xfrm>
                </p:grpSpPr>
                <p:grpSp>
                  <p:nvGrpSpPr>
                    <p:cNvPr id="104" name="Group 103"/>
                    <p:cNvGrpSpPr/>
                    <p:nvPr/>
                  </p:nvGrpSpPr>
                  <p:grpSpPr>
                    <a:xfrm>
                      <a:off x="4744704" y="679037"/>
                      <a:ext cx="4271611" cy="6208831"/>
                      <a:chOff x="4744704" y="679037"/>
                      <a:chExt cx="4271611" cy="6208831"/>
                    </a:xfrm>
                  </p:grpSpPr>
                  <p:sp>
                    <p:nvSpPr>
                      <p:cNvPr id="109" name="Oval 108"/>
                      <p:cNvSpPr/>
                      <p:nvPr/>
                    </p:nvSpPr>
                    <p:spPr>
                      <a:xfrm>
                        <a:off x="5293181" y="2089403"/>
                        <a:ext cx="3132752" cy="1748556"/>
                      </a:xfrm>
                      <a:prstGeom prst="ellipse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0" name="Down Arrow 109"/>
                      <p:cNvSpPr/>
                      <p:nvPr/>
                    </p:nvSpPr>
                    <p:spPr>
                      <a:xfrm rot="10800000">
                        <a:off x="5976274" y="3054166"/>
                        <a:ext cx="1346888" cy="2085155"/>
                      </a:xfrm>
                      <a:prstGeom prst="downArrow">
                        <a:avLst/>
                      </a:prstGeom>
                      <a:blipFill>
                        <a:blip r:embed="rId4"/>
                        <a:tile tx="0" ty="0" sx="100000" sy="100000" flip="none" algn="tl"/>
                      </a:blipFill>
                      <a:ln w="635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1" name="Left Arrow 110"/>
                      <p:cNvSpPr/>
                      <p:nvPr/>
                    </p:nvSpPr>
                    <p:spPr>
                      <a:xfrm rot="5400000">
                        <a:off x="5447976" y="2662567"/>
                        <a:ext cx="3558771" cy="246647"/>
                      </a:xfrm>
                      <a:prstGeom prst="leftArrow">
                        <a:avLst/>
                      </a:prstGeom>
                      <a:blipFill>
                        <a:blip r:embed="rId4"/>
                        <a:tile tx="0" ty="0" sx="100000" sy="100000" flip="none" algn="tl"/>
                      </a:blipFill>
                      <a:ln w="635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2" name="Down Arrow 111"/>
                      <p:cNvSpPr/>
                      <p:nvPr/>
                    </p:nvSpPr>
                    <p:spPr>
                      <a:xfrm>
                        <a:off x="7088541" y="3775908"/>
                        <a:ext cx="1050741" cy="1795025"/>
                      </a:xfrm>
                      <a:prstGeom prst="downArrow">
                        <a:avLst/>
                      </a:prstGeom>
                      <a:blipFill>
                        <a:blip r:embed="rId5"/>
                        <a:tile tx="0" ty="0" sx="100000" sy="100000" flip="none" algn="tl"/>
                      </a:blipFill>
                      <a:ln w="6350">
                        <a:solidFill>
                          <a:schemeClr val="bg2">
                            <a:lumMod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pic>
                    <p:nvPicPr>
                      <p:cNvPr id="113" name="Picture 4" descr="C:\Users\mater1ml\AppData\Local\Microsoft\Windows\Temporary Internet Files\Content.IE5\4NF0860B\MC900432591[1]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6616" y="2714682"/>
                        <a:ext cx="638023" cy="6747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114" name="Picture 4" descr="C:\Users\mater1ml\AppData\Local\Microsoft\Windows\Temporary Internet Files\Content.IE5\4NF0860B\MC900432591[1]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7375" y="2698370"/>
                        <a:ext cx="638023" cy="6747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115" name="Picture 4" descr="C:\Users\mater1ml\AppData\Local\Microsoft\Windows\Temporary Internet Files\Content.IE5\4NF0860B\MC900432591[1]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982" y="2356299"/>
                        <a:ext cx="638023" cy="6747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116" name="Picture 4" descr="C:\Users\mater1ml\AppData\Local\Microsoft\Windows\Temporary Internet Files\Content.IE5\4NF0860B\MC900432591[1]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780" y="2152270"/>
                        <a:ext cx="638023" cy="6747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117" name="Picture 10" descr="C:\Users\mater1ml\AppData\Local\Microsoft\Windows\Temporary Internet Files\Content.IE5\YRD2XUJW\MC900437657[1].wm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6393" y="4976518"/>
                        <a:ext cx="3567188" cy="191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118" name="Freeform 117"/>
                      <p:cNvSpPr/>
                      <p:nvPr/>
                    </p:nvSpPr>
                    <p:spPr>
                      <a:xfrm>
                        <a:off x="5277911" y="3585222"/>
                        <a:ext cx="289353" cy="1668506"/>
                      </a:xfrm>
                      <a:custGeom>
                        <a:avLst/>
                        <a:gdLst>
                          <a:gd name="connsiteX0" fmla="*/ 247973 w 247973"/>
                          <a:gd name="connsiteY0" fmla="*/ 1549831 h 1549831"/>
                          <a:gd name="connsiteX1" fmla="*/ 232475 w 247973"/>
                          <a:gd name="connsiteY1" fmla="*/ 1472339 h 1549831"/>
                          <a:gd name="connsiteX2" fmla="*/ 185980 w 247973"/>
                          <a:gd name="connsiteY2" fmla="*/ 1441343 h 1549831"/>
                          <a:gd name="connsiteX3" fmla="*/ 139485 w 247973"/>
                          <a:gd name="connsiteY3" fmla="*/ 1394848 h 1549831"/>
                          <a:gd name="connsiteX4" fmla="*/ 77492 w 247973"/>
                          <a:gd name="connsiteY4" fmla="*/ 1301858 h 1549831"/>
                          <a:gd name="connsiteX5" fmla="*/ 46495 w 247973"/>
                          <a:gd name="connsiteY5" fmla="*/ 1255363 h 1549831"/>
                          <a:gd name="connsiteX6" fmla="*/ 15499 w 247973"/>
                          <a:gd name="connsiteY6" fmla="*/ 1162373 h 1549831"/>
                          <a:gd name="connsiteX7" fmla="*/ 0 w 247973"/>
                          <a:gd name="connsiteY7" fmla="*/ 1115878 h 1549831"/>
                          <a:gd name="connsiteX8" fmla="*/ 46495 w 247973"/>
                          <a:gd name="connsiteY8" fmla="*/ 883404 h 1549831"/>
                          <a:gd name="connsiteX9" fmla="*/ 92990 w 247973"/>
                          <a:gd name="connsiteY9" fmla="*/ 852407 h 1549831"/>
                          <a:gd name="connsiteX10" fmla="*/ 154983 w 247973"/>
                          <a:gd name="connsiteY10" fmla="*/ 759417 h 1549831"/>
                          <a:gd name="connsiteX11" fmla="*/ 185980 w 247973"/>
                          <a:gd name="connsiteY11" fmla="*/ 712922 h 1549831"/>
                          <a:gd name="connsiteX12" fmla="*/ 201478 w 247973"/>
                          <a:gd name="connsiteY12" fmla="*/ 433953 h 1549831"/>
                          <a:gd name="connsiteX13" fmla="*/ 185980 w 247973"/>
                          <a:gd name="connsiteY13" fmla="*/ 387458 h 1549831"/>
                          <a:gd name="connsiteX14" fmla="*/ 92990 w 247973"/>
                          <a:gd name="connsiteY14" fmla="*/ 247973 h 1549831"/>
                          <a:gd name="connsiteX15" fmla="*/ 61994 w 247973"/>
                          <a:gd name="connsiteY15" fmla="*/ 201478 h 1549831"/>
                          <a:gd name="connsiteX16" fmla="*/ 46495 w 247973"/>
                          <a:gd name="connsiteY16" fmla="*/ 154983 h 1549831"/>
                          <a:gd name="connsiteX17" fmla="*/ 61994 w 247973"/>
                          <a:gd name="connsiteY17" fmla="*/ 77492 h 1549831"/>
                          <a:gd name="connsiteX18" fmla="*/ 123987 w 247973"/>
                          <a:gd name="connsiteY18" fmla="*/ 0 h 154983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247973" h="1549831">
                            <a:moveTo>
                              <a:pt x="247973" y="1549831"/>
                            </a:moveTo>
                            <a:cubicBezTo>
                              <a:pt x="242807" y="1524000"/>
                              <a:pt x="245544" y="1495210"/>
                              <a:pt x="232475" y="1472339"/>
                            </a:cubicBezTo>
                            <a:cubicBezTo>
                              <a:pt x="223234" y="1456167"/>
                              <a:pt x="200289" y="1453267"/>
                              <a:pt x="185980" y="1441343"/>
                            </a:cubicBezTo>
                            <a:cubicBezTo>
                              <a:pt x="169142" y="1427312"/>
                              <a:pt x="152941" y="1412149"/>
                              <a:pt x="139485" y="1394848"/>
                            </a:cubicBezTo>
                            <a:cubicBezTo>
                              <a:pt x="116614" y="1365442"/>
                              <a:pt x="98156" y="1332855"/>
                              <a:pt x="77492" y="1301858"/>
                            </a:cubicBezTo>
                            <a:lnTo>
                              <a:pt x="46495" y="1255363"/>
                            </a:lnTo>
                            <a:lnTo>
                              <a:pt x="15499" y="1162373"/>
                            </a:lnTo>
                            <a:lnTo>
                              <a:pt x="0" y="1115878"/>
                            </a:lnTo>
                            <a:cubicBezTo>
                              <a:pt x="749" y="1109137"/>
                              <a:pt x="13527" y="905383"/>
                              <a:pt x="46495" y="883404"/>
                            </a:cubicBezTo>
                            <a:lnTo>
                              <a:pt x="92990" y="852407"/>
                            </a:lnTo>
                            <a:lnTo>
                              <a:pt x="154983" y="759417"/>
                            </a:lnTo>
                            <a:lnTo>
                              <a:pt x="185980" y="712922"/>
                            </a:lnTo>
                            <a:cubicBezTo>
                              <a:pt x="232550" y="573214"/>
                              <a:pt x="227495" y="629079"/>
                              <a:pt x="201478" y="433953"/>
                            </a:cubicBezTo>
                            <a:cubicBezTo>
                              <a:pt x="199319" y="417760"/>
                              <a:pt x="193914" y="401739"/>
                              <a:pt x="185980" y="387458"/>
                            </a:cubicBezTo>
                            <a:cubicBezTo>
                              <a:pt x="185972" y="387443"/>
                              <a:pt x="108493" y="271228"/>
                              <a:pt x="92990" y="247973"/>
                            </a:cubicBezTo>
                            <a:cubicBezTo>
                              <a:pt x="82658" y="232475"/>
                              <a:pt x="67884" y="219149"/>
                              <a:pt x="61994" y="201478"/>
                            </a:cubicBezTo>
                            <a:lnTo>
                              <a:pt x="46495" y="154983"/>
                            </a:lnTo>
                            <a:cubicBezTo>
                              <a:pt x="51661" y="129153"/>
                              <a:pt x="52745" y="102157"/>
                              <a:pt x="61994" y="77492"/>
                            </a:cubicBezTo>
                            <a:cubicBezTo>
                              <a:pt x="73725" y="46209"/>
                              <a:pt x="101290" y="22697"/>
                              <a:pt x="123987" y="0"/>
                            </a:cubicBezTo>
                          </a:path>
                        </a:pathLst>
                      </a:custGeom>
                      <a:noFill/>
                      <a:ln w="76200">
                        <a:solidFill>
                          <a:schemeClr val="accent6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9" name="Down Arrow 118"/>
                      <p:cNvSpPr/>
                      <p:nvPr/>
                    </p:nvSpPr>
                    <p:spPr>
                      <a:xfrm rot="10800000">
                        <a:off x="7323163" y="679037"/>
                        <a:ext cx="860958" cy="1641296"/>
                      </a:xfrm>
                      <a:prstGeom prst="downArrow">
                        <a:avLst/>
                      </a:prstGeom>
                      <a:blipFill>
                        <a:blip r:embed="rId8"/>
                        <a:tile tx="0" ty="0" sx="100000" sy="100000" flip="none" algn="tl"/>
                      </a:blip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0" name="Freeform 119"/>
                      <p:cNvSpPr/>
                      <p:nvPr/>
                    </p:nvSpPr>
                    <p:spPr>
                      <a:xfrm>
                        <a:off x="8053229" y="3478538"/>
                        <a:ext cx="344221" cy="1754698"/>
                      </a:xfrm>
                      <a:custGeom>
                        <a:avLst/>
                        <a:gdLst>
                          <a:gd name="connsiteX0" fmla="*/ 92989 w 344221"/>
                          <a:gd name="connsiteY0" fmla="*/ 0 h 1503336"/>
                          <a:gd name="connsiteX1" fmla="*/ 170481 w 344221"/>
                          <a:gd name="connsiteY1" fmla="*/ 46495 h 1503336"/>
                          <a:gd name="connsiteX2" fmla="*/ 185979 w 344221"/>
                          <a:gd name="connsiteY2" fmla="*/ 92990 h 1503336"/>
                          <a:gd name="connsiteX3" fmla="*/ 216976 w 344221"/>
                          <a:gd name="connsiteY3" fmla="*/ 139485 h 1503336"/>
                          <a:gd name="connsiteX4" fmla="*/ 263471 w 344221"/>
                          <a:gd name="connsiteY4" fmla="*/ 232475 h 1503336"/>
                          <a:gd name="connsiteX5" fmla="*/ 309966 w 344221"/>
                          <a:gd name="connsiteY5" fmla="*/ 325465 h 1503336"/>
                          <a:gd name="connsiteX6" fmla="*/ 325464 w 344221"/>
                          <a:gd name="connsiteY6" fmla="*/ 371960 h 1503336"/>
                          <a:gd name="connsiteX7" fmla="*/ 325464 w 344221"/>
                          <a:gd name="connsiteY7" fmla="*/ 774916 h 1503336"/>
                          <a:gd name="connsiteX8" fmla="*/ 309966 w 344221"/>
                          <a:gd name="connsiteY8" fmla="*/ 836909 h 1503336"/>
                          <a:gd name="connsiteX9" fmla="*/ 278969 w 344221"/>
                          <a:gd name="connsiteY9" fmla="*/ 929899 h 1503336"/>
                          <a:gd name="connsiteX10" fmla="*/ 263471 w 344221"/>
                          <a:gd name="connsiteY10" fmla="*/ 976394 h 1503336"/>
                          <a:gd name="connsiteX11" fmla="*/ 216976 w 344221"/>
                          <a:gd name="connsiteY11" fmla="*/ 1069384 h 1503336"/>
                          <a:gd name="connsiteX12" fmla="*/ 185979 w 344221"/>
                          <a:gd name="connsiteY12" fmla="*/ 1162373 h 1503336"/>
                          <a:gd name="connsiteX13" fmla="*/ 123986 w 344221"/>
                          <a:gd name="connsiteY13" fmla="*/ 1255363 h 1503336"/>
                          <a:gd name="connsiteX14" fmla="*/ 108488 w 344221"/>
                          <a:gd name="connsiteY14" fmla="*/ 1301858 h 1503336"/>
                          <a:gd name="connsiteX15" fmla="*/ 77491 w 344221"/>
                          <a:gd name="connsiteY15" fmla="*/ 1348353 h 1503336"/>
                          <a:gd name="connsiteX16" fmla="*/ 15498 w 344221"/>
                          <a:gd name="connsiteY16" fmla="*/ 1487838 h 1503336"/>
                          <a:gd name="connsiteX17" fmla="*/ 0 w 344221"/>
                          <a:gd name="connsiteY17" fmla="*/ 1503336 h 150333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</a:cxnLst>
                        <a:rect l="l" t="t" r="r" b="b"/>
                        <a:pathLst>
                          <a:path w="344221" h="1503336">
                            <a:moveTo>
                              <a:pt x="92989" y="0"/>
                            </a:moveTo>
                            <a:cubicBezTo>
                              <a:pt x="118820" y="15498"/>
                              <a:pt x="149181" y="25195"/>
                              <a:pt x="170481" y="46495"/>
                            </a:cubicBezTo>
                            <a:cubicBezTo>
                              <a:pt x="182033" y="58047"/>
                              <a:pt x="178673" y="78378"/>
                              <a:pt x="185979" y="92990"/>
                            </a:cubicBezTo>
                            <a:cubicBezTo>
                              <a:pt x="194309" y="109650"/>
                              <a:pt x="206644" y="123987"/>
                              <a:pt x="216976" y="139485"/>
                            </a:cubicBezTo>
                            <a:cubicBezTo>
                              <a:pt x="255931" y="256351"/>
                              <a:pt x="203383" y="112299"/>
                              <a:pt x="263471" y="232475"/>
                            </a:cubicBezTo>
                            <a:cubicBezTo>
                              <a:pt x="327637" y="360807"/>
                              <a:pt x="221133" y="192216"/>
                              <a:pt x="309966" y="325465"/>
                            </a:cubicBezTo>
                            <a:cubicBezTo>
                              <a:pt x="315132" y="340963"/>
                              <a:pt x="321920" y="356012"/>
                              <a:pt x="325464" y="371960"/>
                            </a:cubicBezTo>
                            <a:cubicBezTo>
                              <a:pt x="358410" y="520221"/>
                              <a:pt x="341078" y="587543"/>
                              <a:pt x="325464" y="774916"/>
                            </a:cubicBezTo>
                            <a:cubicBezTo>
                              <a:pt x="323695" y="796143"/>
                              <a:pt x="316087" y="816507"/>
                              <a:pt x="309966" y="836909"/>
                            </a:cubicBezTo>
                            <a:cubicBezTo>
                              <a:pt x="300577" y="868204"/>
                              <a:pt x="289301" y="898902"/>
                              <a:pt x="278969" y="929899"/>
                            </a:cubicBezTo>
                            <a:lnTo>
                              <a:pt x="263471" y="976394"/>
                            </a:lnTo>
                            <a:cubicBezTo>
                              <a:pt x="206951" y="1145952"/>
                              <a:pt x="297088" y="889132"/>
                              <a:pt x="216976" y="1069384"/>
                            </a:cubicBezTo>
                            <a:cubicBezTo>
                              <a:pt x="203706" y="1099241"/>
                              <a:pt x="204103" y="1135187"/>
                              <a:pt x="185979" y="1162373"/>
                            </a:cubicBezTo>
                            <a:lnTo>
                              <a:pt x="123986" y="1255363"/>
                            </a:lnTo>
                            <a:cubicBezTo>
                              <a:pt x="118820" y="1270861"/>
                              <a:pt x="115794" y="1287246"/>
                              <a:pt x="108488" y="1301858"/>
                            </a:cubicBezTo>
                            <a:cubicBezTo>
                              <a:pt x="100158" y="1318518"/>
                              <a:pt x="85056" y="1331332"/>
                              <a:pt x="77491" y="1348353"/>
                            </a:cubicBezTo>
                            <a:cubicBezTo>
                              <a:pt x="26089" y="1464009"/>
                              <a:pt x="72895" y="1411310"/>
                              <a:pt x="15498" y="1487838"/>
                            </a:cubicBezTo>
                            <a:cubicBezTo>
                              <a:pt x="11114" y="1493683"/>
                              <a:pt x="5166" y="1498170"/>
                              <a:pt x="0" y="1503336"/>
                            </a:cubicBezTo>
                          </a:path>
                        </a:pathLst>
                      </a:custGeom>
                      <a:noFill/>
                      <a:ln w="76200"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1" name="Down Arrow 120"/>
                      <p:cNvSpPr/>
                      <p:nvPr/>
                    </p:nvSpPr>
                    <p:spPr>
                      <a:xfrm flipH="1">
                        <a:off x="7994991" y="5233236"/>
                        <a:ext cx="144292" cy="92785"/>
                      </a:xfrm>
                      <a:prstGeom prst="downArrow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2" name="Oval 121"/>
                      <p:cNvSpPr/>
                      <p:nvPr/>
                    </p:nvSpPr>
                    <p:spPr>
                      <a:xfrm>
                        <a:off x="4744704" y="4314523"/>
                        <a:ext cx="946973" cy="369332"/>
                      </a:xfrm>
                      <a:prstGeom prst="ellipse">
                        <a:avLst/>
                      </a:prstGeom>
                      <a:solidFill>
                        <a:srgbClr val="FFEEBD"/>
                      </a:solidFill>
                      <a:ln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 smtClean="0">
                            <a:solidFill>
                              <a:schemeClr val="tx1"/>
                            </a:solidFill>
                          </a:rPr>
                          <a:t>F__</a:t>
                        </a:r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123" name="Group 122"/>
                      <p:cNvGrpSpPr/>
                      <p:nvPr/>
                    </p:nvGrpSpPr>
                    <p:grpSpPr>
                      <a:xfrm>
                        <a:off x="6206556" y="3884881"/>
                        <a:ext cx="946973" cy="370263"/>
                        <a:chOff x="6206556" y="3884881"/>
                        <a:chExt cx="946973" cy="370263"/>
                      </a:xfrm>
                    </p:grpSpPr>
                    <p:sp>
                      <p:nvSpPr>
                        <p:cNvPr id="132" name="Oval 131"/>
                        <p:cNvSpPr/>
                        <p:nvPr/>
                      </p:nvSpPr>
                      <p:spPr>
                        <a:xfrm>
                          <a:off x="6206556" y="3884881"/>
                          <a:ext cx="946973" cy="369332"/>
                        </a:xfrm>
                        <a:prstGeom prst="ellipse">
                          <a:avLst/>
                        </a:prstGeom>
                        <a:solidFill>
                          <a:srgbClr val="FFEEBD"/>
                        </a:solidFill>
                        <a:ln>
                          <a:prstDash val="sysDot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H___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3" name="Rectangle 132"/>
                        <p:cNvSpPr/>
                        <p:nvPr/>
                      </p:nvSpPr>
                      <p:spPr>
                        <a:xfrm>
                          <a:off x="6494438" y="3885812"/>
                          <a:ext cx="184731" cy="36933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24" name="Group 123"/>
                      <p:cNvGrpSpPr/>
                      <p:nvPr/>
                    </p:nvGrpSpPr>
                    <p:grpSpPr>
                      <a:xfrm>
                        <a:off x="6519656" y="1508100"/>
                        <a:ext cx="946973" cy="369332"/>
                        <a:chOff x="6519656" y="1508100"/>
                        <a:chExt cx="946973" cy="369332"/>
                      </a:xfrm>
                    </p:grpSpPr>
                    <p:sp>
                      <p:nvSpPr>
                        <p:cNvPr id="130" name="Oval 129"/>
                        <p:cNvSpPr/>
                        <p:nvPr/>
                      </p:nvSpPr>
                      <p:spPr>
                        <a:xfrm>
                          <a:off x="6519656" y="1508100"/>
                          <a:ext cx="946973" cy="369332"/>
                        </a:xfrm>
                        <a:prstGeom prst="ellipse">
                          <a:avLst/>
                        </a:prstGeom>
                        <a:solidFill>
                          <a:srgbClr val="FFEEBD"/>
                        </a:solidFill>
                        <a:ln>
                          <a:prstDash val="sysDot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I___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1" name="Rectangle 130"/>
                        <p:cNvSpPr/>
                        <p:nvPr/>
                      </p:nvSpPr>
                      <p:spPr>
                        <a:xfrm flipH="1">
                          <a:off x="6815689" y="1508100"/>
                          <a:ext cx="576698" cy="369332"/>
                        </a:xfrm>
                        <a:prstGeom prst="rect">
                          <a:avLst/>
                        </a:prstGeom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25" name="Oval 124"/>
                      <p:cNvSpPr/>
                      <p:nvPr/>
                    </p:nvSpPr>
                    <p:spPr>
                      <a:xfrm>
                        <a:off x="7201220" y="4673418"/>
                        <a:ext cx="946973" cy="369332"/>
                      </a:xfrm>
                      <a:prstGeom prst="ellipse">
                        <a:avLst/>
                      </a:prstGeom>
                      <a:solidFill>
                        <a:srgbClr val="FFEEBD"/>
                      </a:solidFill>
                      <a:ln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 smtClean="0">
                            <a:solidFill>
                              <a:schemeClr val="tx1"/>
                            </a:solidFill>
                          </a:rPr>
                          <a:t>K___</a:t>
                        </a:r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126" name="Group 125"/>
                      <p:cNvGrpSpPr/>
                      <p:nvPr/>
                    </p:nvGrpSpPr>
                    <p:grpSpPr>
                      <a:xfrm>
                        <a:off x="7444276" y="1617635"/>
                        <a:ext cx="946973" cy="512637"/>
                        <a:chOff x="7444276" y="1617635"/>
                        <a:chExt cx="946973" cy="512637"/>
                      </a:xfrm>
                    </p:grpSpPr>
                    <p:sp>
                      <p:nvSpPr>
                        <p:cNvPr id="128" name="Oval 127"/>
                        <p:cNvSpPr/>
                        <p:nvPr/>
                      </p:nvSpPr>
                      <p:spPr>
                        <a:xfrm>
                          <a:off x="7444276" y="1617635"/>
                          <a:ext cx="946973" cy="369332"/>
                        </a:xfrm>
                        <a:prstGeom prst="ellipse">
                          <a:avLst/>
                        </a:prstGeom>
                        <a:solidFill>
                          <a:srgbClr val="FFEEBD"/>
                        </a:solidFill>
                        <a:ln>
                          <a:prstDash val="sysDot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L __</a:t>
                          </a:r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29" name="Rectangle 128"/>
                        <p:cNvSpPr/>
                        <p:nvPr/>
                      </p:nvSpPr>
                      <p:spPr>
                        <a:xfrm>
                          <a:off x="7729489" y="1760940"/>
                          <a:ext cx="184731" cy="36933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27" name="Oval 126"/>
                      <p:cNvSpPr/>
                      <p:nvPr/>
                    </p:nvSpPr>
                    <p:spPr>
                      <a:xfrm>
                        <a:off x="8069342" y="4207364"/>
                        <a:ext cx="946973" cy="369332"/>
                      </a:xfrm>
                      <a:prstGeom prst="ellipse">
                        <a:avLst/>
                      </a:prstGeom>
                      <a:solidFill>
                        <a:srgbClr val="FFEEBD"/>
                      </a:solidFill>
                      <a:ln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 smtClean="0">
                            <a:solidFill>
                              <a:schemeClr val="tx1"/>
                            </a:solidFill>
                          </a:rPr>
                          <a:t>M__</a:t>
                        </a:r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05" name="Circular Arrow 104"/>
                    <p:cNvSpPr/>
                    <p:nvPr/>
                  </p:nvSpPr>
                  <p:spPr>
                    <a:xfrm rot="20092657">
                      <a:off x="3210017" y="1503297"/>
                      <a:ext cx="3014119" cy="2588340"/>
                    </a:xfrm>
                    <a:prstGeom prst="circularArrow">
                      <a:avLst>
                        <a:gd name="adj1" fmla="val 12500"/>
                        <a:gd name="adj2" fmla="val 1142319"/>
                        <a:gd name="adj3" fmla="val 20457681"/>
                        <a:gd name="adj4" fmla="val 14620263"/>
                        <a:gd name="adj5" fmla="val 12500"/>
                      </a:avLst>
                    </a:prstGeom>
                    <a:noFill/>
                    <a:ln w="28575">
                      <a:solidFill>
                        <a:srgbClr val="FFFF00"/>
                      </a:solidFill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06" name="Oval 105"/>
                    <p:cNvSpPr/>
                    <p:nvPr/>
                  </p:nvSpPr>
                  <p:spPr>
                    <a:xfrm>
                      <a:off x="4497029" y="1688355"/>
                      <a:ext cx="946973" cy="369332"/>
                    </a:xfrm>
                    <a:prstGeom prst="ellipse">
                      <a:avLst/>
                    </a:prstGeom>
                    <a:solidFill>
                      <a:srgbClr val="FFEEBD"/>
                    </a:soli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___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107" name="Circular Arrow 106"/>
                    <p:cNvSpPr/>
                    <p:nvPr/>
                  </p:nvSpPr>
                  <p:spPr>
                    <a:xfrm rot="1120989" flipV="1">
                      <a:off x="2905066" y="4220801"/>
                      <a:ext cx="3014119" cy="2588340"/>
                    </a:xfrm>
                    <a:prstGeom prst="circularArrow">
                      <a:avLst>
                        <a:gd name="adj1" fmla="val 12500"/>
                        <a:gd name="adj2" fmla="val 1142319"/>
                        <a:gd name="adj3" fmla="val 20457681"/>
                        <a:gd name="adj4" fmla="val 14620263"/>
                        <a:gd name="adj5" fmla="val 12500"/>
                      </a:avLst>
                    </a:prstGeom>
                    <a:noFill/>
                    <a:ln w="28575">
                      <a:solidFill>
                        <a:srgbClr val="FFFF00"/>
                      </a:solidFill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08" name="Oval 107"/>
                    <p:cNvSpPr/>
                    <p:nvPr/>
                  </p:nvSpPr>
                  <p:spPr>
                    <a:xfrm>
                      <a:off x="4008917" y="6282876"/>
                      <a:ext cx="946973" cy="369332"/>
                    </a:xfrm>
                    <a:prstGeom prst="ellipse">
                      <a:avLst/>
                    </a:prstGeom>
                    <a:solidFill>
                      <a:srgbClr val="FFEEBD"/>
                    </a:soli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E___   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99" name="Rectangle 98"/>
                <p:cNvSpPr/>
                <p:nvPr/>
              </p:nvSpPr>
              <p:spPr>
                <a:xfrm>
                  <a:off x="5657264" y="4677723"/>
                  <a:ext cx="44435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FF0000"/>
                      </a:solidFill>
                    </a:rPr>
                    <a:t>25</a:t>
                  </a:r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0" name="TextBox 99"/>
                <p:cNvSpPr txBox="1"/>
                <p:nvPr/>
              </p:nvSpPr>
              <p:spPr>
                <a:xfrm>
                  <a:off x="4323098" y="6204318"/>
                  <a:ext cx="79137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FF0000"/>
                      </a:solidFill>
                    </a:rPr>
                    <a:t> 48</a:t>
                  </a:r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96" name="Rectangle 95"/>
              <p:cNvSpPr/>
              <p:nvPr/>
            </p:nvSpPr>
            <p:spPr>
              <a:xfrm>
                <a:off x="6494438" y="3885812"/>
                <a:ext cx="5357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105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 flipH="1">
                <a:off x="6815689" y="1491671"/>
                <a:ext cx="57669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12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35" name="Rectangle 134"/>
            <p:cNvSpPr/>
            <p:nvPr/>
          </p:nvSpPr>
          <p:spPr>
            <a:xfrm>
              <a:off x="5134770" y="4230591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6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2" name="Rounded Rectangular Callout 91"/>
          <p:cNvSpPr/>
          <p:nvPr/>
        </p:nvSpPr>
        <p:spPr>
          <a:xfrm>
            <a:off x="73530" y="5626860"/>
            <a:ext cx="5144660" cy="1231140"/>
          </a:xfrm>
          <a:prstGeom prst="wedgeRoundRectCallout">
            <a:avLst>
              <a:gd name="adj1" fmla="val 50026"/>
              <a:gd name="adj2" fmla="val 140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  <a:t>Solution: Part 3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The Atmosphere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0" name="Rounded Rectangular Callout 79"/>
          <p:cNvSpPr/>
          <p:nvPr/>
        </p:nvSpPr>
        <p:spPr>
          <a:xfrm>
            <a:off x="236855" y="1205251"/>
            <a:ext cx="4682613" cy="1479563"/>
          </a:xfrm>
          <a:prstGeom prst="wedgeRoundRectCallout">
            <a:avLst>
              <a:gd name="adj1" fmla="val 25659"/>
              <a:gd name="adj2" fmla="val 461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The surface of the earth gets 48 </a:t>
            </a: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parcels </a:t>
            </a: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from the </a:t>
            </a: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sun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72" name="Rounded Rectangular Callout 71"/>
          <p:cNvSpPr/>
          <p:nvPr/>
        </p:nvSpPr>
        <p:spPr>
          <a:xfrm>
            <a:off x="236855" y="1209716"/>
            <a:ext cx="4682613" cy="1562348"/>
          </a:xfrm>
          <a:prstGeom prst="wedgeRoundRectCallout">
            <a:avLst>
              <a:gd name="adj1" fmla="val 40734"/>
              <a:gd name="adj2" fmla="val 2698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The surface of the earth gets 48 parcels from the </a:t>
            </a: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sun</a:t>
            </a:r>
            <a:endParaRPr lang="en-US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8" name="Rounded Rectangular Callout 87"/>
          <p:cNvSpPr/>
          <p:nvPr/>
        </p:nvSpPr>
        <p:spPr>
          <a:xfrm>
            <a:off x="59390" y="3663251"/>
            <a:ext cx="3569930" cy="1612140"/>
          </a:xfrm>
          <a:prstGeom prst="wedgeRoundRectCallout">
            <a:avLst>
              <a:gd name="adj1" fmla="val 101902"/>
              <a:gd name="adj2" fmla="val 248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It “sends away” a total of 148 </a:t>
            </a: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parcels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9" name="Rounded Rectangular Callout 88"/>
          <p:cNvSpPr/>
          <p:nvPr/>
        </p:nvSpPr>
        <p:spPr>
          <a:xfrm>
            <a:off x="59390" y="3678787"/>
            <a:ext cx="3569930" cy="1575538"/>
          </a:xfrm>
          <a:prstGeom prst="wedgeRoundRectCallout">
            <a:avLst>
              <a:gd name="adj1" fmla="val 125246"/>
              <a:gd name="adj2" fmla="val -2804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It “sends away” a total of 148 </a:t>
            </a: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parcels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1" name="Rounded Rectangular Callout 90"/>
          <p:cNvSpPr/>
          <p:nvPr/>
        </p:nvSpPr>
        <p:spPr>
          <a:xfrm>
            <a:off x="59390" y="3654956"/>
            <a:ext cx="3569930" cy="1617670"/>
          </a:xfrm>
          <a:prstGeom prst="wedgeRoundRectCallout">
            <a:avLst>
              <a:gd name="adj1" fmla="val 86015"/>
              <a:gd name="adj2" fmla="val -47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It “sends away” a total of 148 </a:t>
            </a: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parcels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0" name="Rounded Rectangular Callout 89"/>
          <p:cNvSpPr/>
          <p:nvPr/>
        </p:nvSpPr>
        <p:spPr>
          <a:xfrm>
            <a:off x="59390" y="3660486"/>
            <a:ext cx="3569930" cy="1612140"/>
          </a:xfrm>
          <a:prstGeom prst="wedgeRoundRectCallout">
            <a:avLst>
              <a:gd name="adj1" fmla="val 134973"/>
              <a:gd name="adj2" fmla="val -1701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It “sends away” a total of 148 parcels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9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2" grpId="0" animBg="1"/>
      <p:bldP spid="80" grpId="0" animBg="1"/>
      <p:bldP spid="72" grpId="0" animBg="1"/>
      <p:bldP spid="88" grpId="0" animBg="1"/>
      <p:bldP spid="88" grpId="1" animBg="1"/>
      <p:bldP spid="89" grpId="0" animBg="1"/>
      <p:bldP spid="89" grpId="1" animBg="1"/>
      <p:bldP spid="91" grpId="0" animBg="1"/>
      <p:bldP spid="91" grpId="1" animBg="1"/>
      <p:bldP spid="90" grpId="0" animBg="1"/>
      <p:bldP spid="9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5074238" y="217273"/>
            <a:ext cx="2014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OUTER SPACE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ounded Rectangular Callout 47"/>
          <p:cNvSpPr/>
          <p:nvPr/>
        </p:nvSpPr>
        <p:spPr>
          <a:xfrm>
            <a:off x="-2613" y="-6536"/>
            <a:ext cx="4670923" cy="1301936"/>
          </a:xfrm>
          <a:prstGeom prst="wedgeRoundRectCallout">
            <a:avLst>
              <a:gd name="adj1" fmla="val 21891"/>
              <a:gd name="adj2" fmla="val -487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Part 3: 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The Atmosphere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54" name="Rounded Rectangular Callout 53"/>
          <p:cNvSpPr/>
          <p:nvPr/>
        </p:nvSpPr>
        <p:spPr>
          <a:xfrm>
            <a:off x="149787" y="3186991"/>
            <a:ext cx="3279214" cy="1301936"/>
          </a:xfrm>
          <a:prstGeom prst="wedgeRoundRectCallout">
            <a:avLst>
              <a:gd name="adj1" fmla="val 21891"/>
              <a:gd name="adj2" fmla="val -487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Energy from the sun</a:t>
            </a:r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55" name="Rounded Rectangular Callout 54"/>
          <p:cNvSpPr/>
          <p:nvPr/>
        </p:nvSpPr>
        <p:spPr>
          <a:xfrm>
            <a:off x="176136" y="2933813"/>
            <a:ext cx="3481463" cy="2012837"/>
          </a:xfrm>
          <a:prstGeom prst="wedgeRoundRectCallout">
            <a:avLst>
              <a:gd name="adj1" fmla="val 79466"/>
              <a:gd name="adj2" fmla="val -1000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Remember (from Part 1): Energy from the sun</a:t>
            </a:r>
            <a:endParaRPr lang="en-US" sz="3600" b="1" dirty="0">
              <a:latin typeface="Comic Sans MS" pitchFamily="66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2911095" y="649169"/>
            <a:ext cx="6111249" cy="6208831"/>
            <a:chOff x="2911095" y="649169"/>
            <a:chExt cx="6111249" cy="6208831"/>
          </a:xfrm>
        </p:grpSpPr>
        <p:grpSp>
          <p:nvGrpSpPr>
            <p:cNvPr id="67" name="Group 66"/>
            <p:cNvGrpSpPr/>
            <p:nvPr/>
          </p:nvGrpSpPr>
          <p:grpSpPr>
            <a:xfrm>
              <a:off x="2911095" y="649169"/>
              <a:ext cx="6111249" cy="6208831"/>
              <a:chOff x="2911095" y="649169"/>
              <a:chExt cx="6111249" cy="6208831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2911095" y="649169"/>
                <a:ext cx="6111249" cy="6208831"/>
                <a:chOff x="2920648" y="646646"/>
                <a:chExt cx="6111249" cy="6208831"/>
              </a:xfrm>
            </p:grpSpPr>
            <p:grpSp>
              <p:nvGrpSpPr>
                <p:cNvPr id="83" name="Group 82"/>
                <p:cNvGrpSpPr/>
                <p:nvPr/>
              </p:nvGrpSpPr>
              <p:grpSpPr>
                <a:xfrm>
                  <a:off x="2920648" y="646646"/>
                  <a:ext cx="6111249" cy="6208831"/>
                  <a:chOff x="2920648" y="646646"/>
                  <a:chExt cx="6111249" cy="6208831"/>
                </a:xfrm>
              </p:grpSpPr>
              <p:sp>
                <p:nvSpPr>
                  <p:cNvPr id="88" name="Down Arrow 87"/>
                  <p:cNvSpPr/>
                  <p:nvPr/>
                </p:nvSpPr>
                <p:spPr>
                  <a:xfrm rot="10800000">
                    <a:off x="5582847" y="3478538"/>
                    <a:ext cx="393429" cy="1742798"/>
                  </a:xfrm>
                  <a:prstGeom prst="downArrow">
                    <a:avLst/>
                  </a:prstGeom>
                  <a:blipFill>
                    <a:blip r:embed="rId3"/>
                    <a:tile tx="0" ty="0" sx="100000" sy="100000" flip="none" algn="tl"/>
                  </a:blipFill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" name="Oval 88"/>
                  <p:cNvSpPr/>
                  <p:nvPr/>
                </p:nvSpPr>
                <p:spPr>
                  <a:xfrm>
                    <a:off x="5293181" y="4683855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G___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90" name="Group 89"/>
                  <p:cNvGrpSpPr/>
                  <p:nvPr/>
                </p:nvGrpSpPr>
                <p:grpSpPr>
                  <a:xfrm>
                    <a:off x="2920648" y="646646"/>
                    <a:ext cx="6111249" cy="6208831"/>
                    <a:chOff x="2905066" y="679037"/>
                    <a:chExt cx="6111249" cy="6208831"/>
                  </a:xfrm>
                </p:grpSpPr>
                <p:grpSp>
                  <p:nvGrpSpPr>
                    <p:cNvPr id="91" name="Group 90"/>
                    <p:cNvGrpSpPr/>
                    <p:nvPr/>
                  </p:nvGrpSpPr>
                  <p:grpSpPr>
                    <a:xfrm>
                      <a:off x="4744704" y="679037"/>
                      <a:ext cx="4271611" cy="6208831"/>
                      <a:chOff x="4744704" y="679037"/>
                      <a:chExt cx="4271611" cy="6208831"/>
                    </a:xfrm>
                  </p:grpSpPr>
                  <p:sp>
                    <p:nvSpPr>
                      <p:cNvPr id="96" name="Oval 95"/>
                      <p:cNvSpPr/>
                      <p:nvPr/>
                    </p:nvSpPr>
                    <p:spPr>
                      <a:xfrm>
                        <a:off x="5293181" y="2089403"/>
                        <a:ext cx="3132752" cy="1748556"/>
                      </a:xfrm>
                      <a:prstGeom prst="ellipse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7" name="Down Arrow 96"/>
                      <p:cNvSpPr/>
                      <p:nvPr/>
                    </p:nvSpPr>
                    <p:spPr>
                      <a:xfrm rot="10800000">
                        <a:off x="5976274" y="3054166"/>
                        <a:ext cx="1346888" cy="2085155"/>
                      </a:xfrm>
                      <a:prstGeom prst="downArrow">
                        <a:avLst/>
                      </a:prstGeom>
                      <a:blipFill>
                        <a:blip r:embed="rId4"/>
                        <a:tile tx="0" ty="0" sx="100000" sy="100000" flip="none" algn="tl"/>
                      </a:blipFill>
                      <a:ln w="635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8" name="Left Arrow 97"/>
                      <p:cNvSpPr/>
                      <p:nvPr/>
                    </p:nvSpPr>
                    <p:spPr>
                      <a:xfrm rot="5400000">
                        <a:off x="5447976" y="2662567"/>
                        <a:ext cx="3558771" cy="246647"/>
                      </a:xfrm>
                      <a:prstGeom prst="leftArrow">
                        <a:avLst/>
                      </a:prstGeom>
                      <a:blipFill>
                        <a:blip r:embed="rId4"/>
                        <a:tile tx="0" ty="0" sx="100000" sy="100000" flip="none" algn="tl"/>
                      </a:blipFill>
                      <a:ln w="635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9" name="Down Arrow 98"/>
                      <p:cNvSpPr/>
                      <p:nvPr/>
                    </p:nvSpPr>
                    <p:spPr>
                      <a:xfrm>
                        <a:off x="7088541" y="3775908"/>
                        <a:ext cx="1050741" cy="1795025"/>
                      </a:xfrm>
                      <a:prstGeom prst="downArrow">
                        <a:avLst/>
                      </a:prstGeom>
                      <a:blipFill>
                        <a:blip r:embed="rId5"/>
                        <a:tile tx="0" ty="0" sx="100000" sy="100000" flip="none" algn="tl"/>
                      </a:blipFill>
                      <a:ln w="6350">
                        <a:solidFill>
                          <a:schemeClr val="bg2">
                            <a:lumMod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pic>
                    <p:nvPicPr>
                      <p:cNvPr id="100" name="Picture 4" descr="C:\Users\mater1ml\AppData\Local\Microsoft\Windows\Temporary Internet Files\Content.IE5\4NF0860B\MC900432591[1]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6616" y="2714682"/>
                        <a:ext cx="638023" cy="6747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101" name="Picture 4" descr="C:\Users\mater1ml\AppData\Local\Microsoft\Windows\Temporary Internet Files\Content.IE5\4NF0860B\MC900432591[1]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7375" y="2698370"/>
                        <a:ext cx="638023" cy="6747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102" name="Picture 4" descr="C:\Users\mater1ml\AppData\Local\Microsoft\Windows\Temporary Internet Files\Content.IE5\4NF0860B\MC900432591[1]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982" y="2356299"/>
                        <a:ext cx="638023" cy="6747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103" name="Picture 4" descr="C:\Users\mater1ml\AppData\Local\Microsoft\Windows\Temporary Internet Files\Content.IE5\4NF0860B\MC900432591[1]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780" y="2152270"/>
                        <a:ext cx="638023" cy="6747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104" name="Picture 10" descr="C:\Users\mater1ml\AppData\Local\Microsoft\Windows\Temporary Internet Files\Content.IE5\YRD2XUJW\MC900437657[1].wm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6393" y="4976518"/>
                        <a:ext cx="3567188" cy="191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105" name="Freeform 104"/>
                      <p:cNvSpPr/>
                      <p:nvPr/>
                    </p:nvSpPr>
                    <p:spPr>
                      <a:xfrm>
                        <a:off x="5277911" y="3585222"/>
                        <a:ext cx="289353" cy="1668506"/>
                      </a:xfrm>
                      <a:custGeom>
                        <a:avLst/>
                        <a:gdLst>
                          <a:gd name="connsiteX0" fmla="*/ 247973 w 247973"/>
                          <a:gd name="connsiteY0" fmla="*/ 1549831 h 1549831"/>
                          <a:gd name="connsiteX1" fmla="*/ 232475 w 247973"/>
                          <a:gd name="connsiteY1" fmla="*/ 1472339 h 1549831"/>
                          <a:gd name="connsiteX2" fmla="*/ 185980 w 247973"/>
                          <a:gd name="connsiteY2" fmla="*/ 1441343 h 1549831"/>
                          <a:gd name="connsiteX3" fmla="*/ 139485 w 247973"/>
                          <a:gd name="connsiteY3" fmla="*/ 1394848 h 1549831"/>
                          <a:gd name="connsiteX4" fmla="*/ 77492 w 247973"/>
                          <a:gd name="connsiteY4" fmla="*/ 1301858 h 1549831"/>
                          <a:gd name="connsiteX5" fmla="*/ 46495 w 247973"/>
                          <a:gd name="connsiteY5" fmla="*/ 1255363 h 1549831"/>
                          <a:gd name="connsiteX6" fmla="*/ 15499 w 247973"/>
                          <a:gd name="connsiteY6" fmla="*/ 1162373 h 1549831"/>
                          <a:gd name="connsiteX7" fmla="*/ 0 w 247973"/>
                          <a:gd name="connsiteY7" fmla="*/ 1115878 h 1549831"/>
                          <a:gd name="connsiteX8" fmla="*/ 46495 w 247973"/>
                          <a:gd name="connsiteY8" fmla="*/ 883404 h 1549831"/>
                          <a:gd name="connsiteX9" fmla="*/ 92990 w 247973"/>
                          <a:gd name="connsiteY9" fmla="*/ 852407 h 1549831"/>
                          <a:gd name="connsiteX10" fmla="*/ 154983 w 247973"/>
                          <a:gd name="connsiteY10" fmla="*/ 759417 h 1549831"/>
                          <a:gd name="connsiteX11" fmla="*/ 185980 w 247973"/>
                          <a:gd name="connsiteY11" fmla="*/ 712922 h 1549831"/>
                          <a:gd name="connsiteX12" fmla="*/ 201478 w 247973"/>
                          <a:gd name="connsiteY12" fmla="*/ 433953 h 1549831"/>
                          <a:gd name="connsiteX13" fmla="*/ 185980 w 247973"/>
                          <a:gd name="connsiteY13" fmla="*/ 387458 h 1549831"/>
                          <a:gd name="connsiteX14" fmla="*/ 92990 w 247973"/>
                          <a:gd name="connsiteY14" fmla="*/ 247973 h 1549831"/>
                          <a:gd name="connsiteX15" fmla="*/ 61994 w 247973"/>
                          <a:gd name="connsiteY15" fmla="*/ 201478 h 1549831"/>
                          <a:gd name="connsiteX16" fmla="*/ 46495 w 247973"/>
                          <a:gd name="connsiteY16" fmla="*/ 154983 h 1549831"/>
                          <a:gd name="connsiteX17" fmla="*/ 61994 w 247973"/>
                          <a:gd name="connsiteY17" fmla="*/ 77492 h 1549831"/>
                          <a:gd name="connsiteX18" fmla="*/ 123987 w 247973"/>
                          <a:gd name="connsiteY18" fmla="*/ 0 h 154983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</a:cxnLst>
                        <a:rect l="l" t="t" r="r" b="b"/>
                        <a:pathLst>
                          <a:path w="247973" h="1549831">
                            <a:moveTo>
                              <a:pt x="247973" y="1549831"/>
                            </a:moveTo>
                            <a:cubicBezTo>
                              <a:pt x="242807" y="1524000"/>
                              <a:pt x="245544" y="1495210"/>
                              <a:pt x="232475" y="1472339"/>
                            </a:cubicBezTo>
                            <a:cubicBezTo>
                              <a:pt x="223234" y="1456167"/>
                              <a:pt x="200289" y="1453267"/>
                              <a:pt x="185980" y="1441343"/>
                            </a:cubicBezTo>
                            <a:cubicBezTo>
                              <a:pt x="169142" y="1427312"/>
                              <a:pt x="152941" y="1412149"/>
                              <a:pt x="139485" y="1394848"/>
                            </a:cubicBezTo>
                            <a:cubicBezTo>
                              <a:pt x="116614" y="1365442"/>
                              <a:pt x="98156" y="1332855"/>
                              <a:pt x="77492" y="1301858"/>
                            </a:cubicBezTo>
                            <a:lnTo>
                              <a:pt x="46495" y="1255363"/>
                            </a:lnTo>
                            <a:lnTo>
                              <a:pt x="15499" y="1162373"/>
                            </a:lnTo>
                            <a:lnTo>
                              <a:pt x="0" y="1115878"/>
                            </a:lnTo>
                            <a:cubicBezTo>
                              <a:pt x="749" y="1109137"/>
                              <a:pt x="13527" y="905383"/>
                              <a:pt x="46495" y="883404"/>
                            </a:cubicBezTo>
                            <a:lnTo>
                              <a:pt x="92990" y="852407"/>
                            </a:lnTo>
                            <a:lnTo>
                              <a:pt x="154983" y="759417"/>
                            </a:lnTo>
                            <a:lnTo>
                              <a:pt x="185980" y="712922"/>
                            </a:lnTo>
                            <a:cubicBezTo>
                              <a:pt x="232550" y="573214"/>
                              <a:pt x="227495" y="629079"/>
                              <a:pt x="201478" y="433953"/>
                            </a:cubicBezTo>
                            <a:cubicBezTo>
                              <a:pt x="199319" y="417760"/>
                              <a:pt x="193914" y="401739"/>
                              <a:pt x="185980" y="387458"/>
                            </a:cubicBezTo>
                            <a:cubicBezTo>
                              <a:pt x="185972" y="387443"/>
                              <a:pt x="108493" y="271228"/>
                              <a:pt x="92990" y="247973"/>
                            </a:cubicBezTo>
                            <a:cubicBezTo>
                              <a:pt x="82658" y="232475"/>
                              <a:pt x="67884" y="219149"/>
                              <a:pt x="61994" y="201478"/>
                            </a:cubicBezTo>
                            <a:lnTo>
                              <a:pt x="46495" y="154983"/>
                            </a:lnTo>
                            <a:cubicBezTo>
                              <a:pt x="51661" y="129153"/>
                              <a:pt x="52745" y="102157"/>
                              <a:pt x="61994" y="77492"/>
                            </a:cubicBezTo>
                            <a:cubicBezTo>
                              <a:pt x="73725" y="46209"/>
                              <a:pt x="101290" y="22697"/>
                              <a:pt x="123987" y="0"/>
                            </a:cubicBezTo>
                          </a:path>
                        </a:pathLst>
                      </a:custGeom>
                      <a:noFill/>
                      <a:ln w="76200">
                        <a:solidFill>
                          <a:schemeClr val="accent6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6" name="Down Arrow 105"/>
                      <p:cNvSpPr/>
                      <p:nvPr/>
                    </p:nvSpPr>
                    <p:spPr>
                      <a:xfrm rot="10800000">
                        <a:off x="7323163" y="679037"/>
                        <a:ext cx="860958" cy="1641296"/>
                      </a:xfrm>
                      <a:prstGeom prst="downArrow">
                        <a:avLst/>
                      </a:prstGeom>
                      <a:blipFill>
                        <a:blip r:embed="rId8"/>
                        <a:tile tx="0" ty="0" sx="100000" sy="100000" flip="none" algn="tl"/>
                      </a:blip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7" name="Freeform 106"/>
                      <p:cNvSpPr/>
                      <p:nvPr/>
                    </p:nvSpPr>
                    <p:spPr>
                      <a:xfrm>
                        <a:off x="8053229" y="3478538"/>
                        <a:ext cx="344221" cy="1754698"/>
                      </a:xfrm>
                      <a:custGeom>
                        <a:avLst/>
                        <a:gdLst>
                          <a:gd name="connsiteX0" fmla="*/ 92989 w 344221"/>
                          <a:gd name="connsiteY0" fmla="*/ 0 h 1503336"/>
                          <a:gd name="connsiteX1" fmla="*/ 170481 w 344221"/>
                          <a:gd name="connsiteY1" fmla="*/ 46495 h 1503336"/>
                          <a:gd name="connsiteX2" fmla="*/ 185979 w 344221"/>
                          <a:gd name="connsiteY2" fmla="*/ 92990 h 1503336"/>
                          <a:gd name="connsiteX3" fmla="*/ 216976 w 344221"/>
                          <a:gd name="connsiteY3" fmla="*/ 139485 h 1503336"/>
                          <a:gd name="connsiteX4" fmla="*/ 263471 w 344221"/>
                          <a:gd name="connsiteY4" fmla="*/ 232475 h 1503336"/>
                          <a:gd name="connsiteX5" fmla="*/ 309966 w 344221"/>
                          <a:gd name="connsiteY5" fmla="*/ 325465 h 1503336"/>
                          <a:gd name="connsiteX6" fmla="*/ 325464 w 344221"/>
                          <a:gd name="connsiteY6" fmla="*/ 371960 h 1503336"/>
                          <a:gd name="connsiteX7" fmla="*/ 325464 w 344221"/>
                          <a:gd name="connsiteY7" fmla="*/ 774916 h 1503336"/>
                          <a:gd name="connsiteX8" fmla="*/ 309966 w 344221"/>
                          <a:gd name="connsiteY8" fmla="*/ 836909 h 1503336"/>
                          <a:gd name="connsiteX9" fmla="*/ 278969 w 344221"/>
                          <a:gd name="connsiteY9" fmla="*/ 929899 h 1503336"/>
                          <a:gd name="connsiteX10" fmla="*/ 263471 w 344221"/>
                          <a:gd name="connsiteY10" fmla="*/ 976394 h 1503336"/>
                          <a:gd name="connsiteX11" fmla="*/ 216976 w 344221"/>
                          <a:gd name="connsiteY11" fmla="*/ 1069384 h 1503336"/>
                          <a:gd name="connsiteX12" fmla="*/ 185979 w 344221"/>
                          <a:gd name="connsiteY12" fmla="*/ 1162373 h 1503336"/>
                          <a:gd name="connsiteX13" fmla="*/ 123986 w 344221"/>
                          <a:gd name="connsiteY13" fmla="*/ 1255363 h 1503336"/>
                          <a:gd name="connsiteX14" fmla="*/ 108488 w 344221"/>
                          <a:gd name="connsiteY14" fmla="*/ 1301858 h 1503336"/>
                          <a:gd name="connsiteX15" fmla="*/ 77491 w 344221"/>
                          <a:gd name="connsiteY15" fmla="*/ 1348353 h 1503336"/>
                          <a:gd name="connsiteX16" fmla="*/ 15498 w 344221"/>
                          <a:gd name="connsiteY16" fmla="*/ 1487838 h 1503336"/>
                          <a:gd name="connsiteX17" fmla="*/ 0 w 344221"/>
                          <a:gd name="connsiteY17" fmla="*/ 1503336 h 150333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</a:cxnLst>
                        <a:rect l="l" t="t" r="r" b="b"/>
                        <a:pathLst>
                          <a:path w="344221" h="1503336">
                            <a:moveTo>
                              <a:pt x="92989" y="0"/>
                            </a:moveTo>
                            <a:cubicBezTo>
                              <a:pt x="118820" y="15498"/>
                              <a:pt x="149181" y="25195"/>
                              <a:pt x="170481" y="46495"/>
                            </a:cubicBezTo>
                            <a:cubicBezTo>
                              <a:pt x="182033" y="58047"/>
                              <a:pt x="178673" y="78378"/>
                              <a:pt x="185979" y="92990"/>
                            </a:cubicBezTo>
                            <a:cubicBezTo>
                              <a:pt x="194309" y="109650"/>
                              <a:pt x="206644" y="123987"/>
                              <a:pt x="216976" y="139485"/>
                            </a:cubicBezTo>
                            <a:cubicBezTo>
                              <a:pt x="255931" y="256351"/>
                              <a:pt x="203383" y="112299"/>
                              <a:pt x="263471" y="232475"/>
                            </a:cubicBezTo>
                            <a:cubicBezTo>
                              <a:pt x="327637" y="360807"/>
                              <a:pt x="221133" y="192216"/>
                              <a:pt x="309966" y="325465"/>
                            </a:cubicBezTo>
                            <a:cubicBezTo>
                              <a:pt x="315132" y="340963"/>
                              <a:pt x="321920" y="356012"/>
                              <a:pt x="325464" y="371960"/>
                            </a:cubicBezTo>
                            <a:cubicBezTo>
                              <a:pt x="358410" y="520221"/>
                              <a:pt x="341078" y="587543"/>
                              <a:pt x="325464" y="774916"/>
                            </a:cubicBezTo>
                            <a:cubicBezTo>
                              <a:pt x="323695" y="796143"/>
                              <a:pt x="316087" y="816507"/>
                              <a:pt x="309966" y="836909"/>
                            </a:cubicBezTo>
                            <a:cubicBezTo>
                              <a:pt x="300577" y="868204"/>
                              <a:pt x="289301" y="898902"/>
                              <a:pt x="278969" y="929899"/>
                            </a:cubicBezTo>
                            <a:lnTo>
                              <a:pt x="263471" y="976394"/>
                            </a:lnTo>
                            <a:cubicBezTo>
                              <a:pt x="206951" y="1145952"/>
                              <a:pt x="297088" y="889132"/>
                              <a:pt x="216976" y="1069384"/>
                            </a:cubicBezTo>
                            <a:cubicBezTo>
                              <a:pt x="203706" y="1099241"/>
                              <a:pt x="204103" y="1135187"/>
                              <a:pt x="185979" y="1162373"/>
                            </a:cubicBezTo>
                            <a:lnTo>
                              <a:pt x="123986" y="1255363"/>
                            </a:lnTo>
                            <a:cubicBezTo>
                              <a:pt x="118820" y="1270861"/>
                              <a:pt x="115794" y="1287246"/>
                              <a:pt x="108488" y="1301858"/>
                            </a:cubicBezTo>
                            <a:cubicBezTo>
                              <a:pt x="100158" y="1318518"/>
                              <a:pt x="85056" y="1331332"/>
                              <a:pt x="77491" y="1348353"/>
                            </a:cubicBezTo>
                            <a:cubicBezTo>
                              <a:pt x="26089" y="1464009"/>
                              <a:pt x="72895" y="1411310"/>
                              <a:pt x="15498" y="1487838"/>
                            </a:cubicBezTo>
                            <a:cubicBezTo>
                              <a:pt x="11114" y="1493683"/>
                              <a:pt x="5166" y="1498170"/>
                              <a:pt x="0" y="1503336"/>
                            </a:cubicBezTo>
                          </a:path>
                        </a:pathLst>
                      </a:custGeom>
                      <a:noFill/>
                      <a:ln w="76200"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8" name="Down Arrow 107"/>
                      <p:cNvSpPr/>
                      <p:nvPr/>
                    </p:nvSpPr>
                    <p:spPr>
                      <a:xfrm flipH="1">
                        <a:off x="7994991" y="5233236"/>
                        <a:ext cx="144292" cy="92785"/>
                      </a:xfrm>
                      <a:prstGeom prst="downArrow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9" name="Oval 108"/>
                      <p:cNvSpPr/>
                      <p:nvPr/>
                    </p:nvSpPr>
                    <p:spPr>
                      <a:xfrm>
                        <a:off x="4744704" y="4314523"/>
                        <a:ext cx="946973" cy="369332"/>
                      </a:xfrm>
                      <a:prstGeom prst="ellipse">
                        <a:avLst/>
                      </a:prstGeom>
                      <a:solidFill>
                        <a:srgbClr val="FFEEBD"/>
                      </a:solidFill>
                      <a:ln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 smtClean="0">
                            <a:solidFill>
                              <a:schemeClr val="tx1"/>
                            </a:solidFill>
                          </a:rPr>
                          <a:t>F__</a:t>
                        </a:r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110" name="Group 109"/>
                      <p:cNvGrpSpPr/>
                      <p:nvPr/>
                    </p:nvGrpSpPr>
                    <p:grpSpPr>
                      <a:xfrm>
                        <a:off x="6206556" y="3884881"/>
                        <a:ext cx="946973" cy="370263"/>
                        <a:chOff x="6206556" y="3884881"/>
                        <a:chExt cx="946973" cy="370263"/>
                      </a:xfrm>
                    </p:grpSpPr>
                    <p:sp>
                      <p:nvSpPr>
                        <p:cNvPr id="119" name="Oval 118"/>
                        <p:cNvSpPr/>
                        <p:nvPr/>
                      </p:nvSpPr>
                      <p:spPr>
                        <a:xfrm>
                          <a:off x="6206556" y="3884881"/>
                          <a:ext cx="946973" cy="369332"/>
                        </a:xfrm>
                        <a:prstGeom prst="ellipse">
                          <a:avLst/>
                        </a:prstGeom>
                        <a:solidFill>
                          <a:srgbClr val="FFEEBD"/>
                        </a:solidFill>
                        <a:ln>
                          <a:prstDash val="sysDot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H___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20" name="Rectangle 119"/>
                        <p:cNvSpPr/>
                        <p:nvPr/>
                      </p:nvSpPr>
                      <p:spPr>
                        <a:xfrm>
                          <a:off x="6494438" y="3885812"/>
                          <a:ext cx="184731" cy="36933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11" name="Group 110"/>
                      <p:cNvGrpSpPr/>
                      <p:nvPr/>
                    </p:nvGrpSpPr>
                    <p:grpSpPr>
                      <a:xfrm>
                        <a:off x="6519656" y="1508100"/>
                        <a:ext cx="946973" cy="369332"/>
                        <a:chOff x="6519656" y="1508100"/>
                        <a:chExt cx="946973" cy="369332"/>
                      </a:xfrm>
                    </p:grpSpPr>
                    <p:sp>
                      <p:nvSpPr>
                        <p:cNvPr id="117" name="Oval 116"/>
                        <p:cNvSpPr/>
                        <p:nvPr/>
                      </p:nvSpPr>
                      <p:spPr>
                        <a:xfrm>
                          <a:off x="6519656" y="1508100"/>
                          <a:ext cx="946973" cy="369332"/>
                        </a:xfrm>
                        <a:prstGeom prst="ellipse">
                          <a:avLst/>
                        </a:prstGeom>
                        <a:solidFill>
                          <a:srgbClr val="FFEEBD"/>
                        </a:solidFill>
                        <a:ln>
                          <a:prstDash val="sysDot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I___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8" name="Rectangle 117"/>
                        <p:cNvSpPr/>
                        <p:nvPr/>
                      </p:nvSpPr>
                      <p:spPr>
                        <a:xfrm flipH="1">
                          <a:off x="6815689" y="1508100"/>
                          <a:ext cx="576698" cy="369332"/>
                        </a:xfrm>
                        <a:prstGeom prst="rect">
                          <a:avLst/>
                        </a:prstGeom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12" name="Oval 111"/>
                      <p:cNvSpPr/>
                      <p:nvPr/>
                    </p:nvSpPr>
                    <p:spPr>
                      <a:xfrm>
                        <a:off x="7201220" y="4673418"/>
                        <a:ext cx="946973" cy="369332"/>
                      </a:xfrm>
                      <a:prstGeom prst="ellipse">
                        <a:avLst/>
                      </a:prstGeom>
                      <a:solidFill>
                        <a:srgbClr val="FFEEBD"/>
                      </a:solidFill>
                      <a:ln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 smtClean="0">
                            <a:solidFill>
                              <a:schemeClr val="tx1"/>
                            </a:solidFill>
                          </a:rPr>
                          <a:t>K___</a:t>
                        </a:r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113" name="Group 112"/>
                      <p:cNvGrpSpPr/>
                      <p:nvPr/>
                    </p:nvGrpSpPr>
                    <p:grpSpPr>
                      <a:xfrm>
                        <a:off x="7444276" y="1617635"/>
                        <a:ext cx="946973" cy="512637"/>
                        <a:chOff x="7444276" y="1617635"/>
                        <a:chExt cx="946973" cy="512637"/>
                      </a:xfrm>
                    </p:grpSpPr>
                    <p:sp>
                      <p:nvSpPr>
                        <p:cNvPr id="115" name="Oval 114"/>
                        <p:cNvSpPr/>
                        <p:nvPr/>
                      </p:nvSpPr>
                      <p:spPr>
                        <a:xfrm>
                          <a:off x="7444276" y="1617635"/>
                          <a:ext cx="946973" cy="369332"/>
                        </a:xfrm>
                        <a:prstGeom prst="ellipse">
                          <a:avLst/>
                        </a:prstGeom>
                        <a:solidFill>
                          <a:srgbClr val="FFEEBD"/>
                        </a:solidFill>
                        <a:ln>
                          <a:prstDash val="sysDot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L __</a:t>
                          </a:r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6" name="Rectangle 115"/>
                        <p:cNvSpPr/>
                        <p:nvPr/>
                      </p:nvSpPr>
                      <p:spPr>
                        <a:xfrm>
                          <a:off x="7729489" y="1760940"/>
                          <a:ext cx="184731" cy="36933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14" name="Oval 113"/>
                      <p:cNvSpPr/>
                      <p:nvPr/>
                    </p:nvSpPr>
                    <p:spPr>
                      <a:xfrm>
                        <a:off x="8069342" y="4207364"/>
                        <a:ext cx="946973" cy="369332"/>
                      </a:xfrm>
                      <a:prstGeom prst="ellipse">
                        <a:avLst/>
                      </a:prstGeom>
                      <a:solidFill>
                        <a:srgbClr val="FFEEBD"/>
                      </a:solidFill>
                      <a:ln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 smtClean="0">
                            <a:solidFill>
                              <a:schemeClr val="tx1"/>
                            </a:solidFill>
                          </a:rPr>
                          <a:t>M__</a:t>
                        </a:r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92" name="Circular Arrow 91"/>
                    <p:cNvSpPr/>
                    <p:nvPr/>
                  </p:nvSpPr>
                  <p:spPr>
                    <a:xfrm rot="20092657">
                      <a:off x="3210017" y="1503297"/>
                      <a:ext cx="3014119" cy="2588340"/>
                    </a:xfrm>
                    <a:prstGeom prst="circularArrow">
                      <a:avLst>
                        <a:gd name="adj1" fmla="val 12500"/>
                        <a:gd name="adj2" fmla="val 1142319"/>
                        <a:gd name="adj3" fmla="val 20457681"/>
                        <a:gd name="adj4" fmla="val 14620263"/>
                        <a:gd name="adj5" fmla="val 12500"/>
                      </a:avLst>
                    </a:prstGeom>
                    <a:noFill/>
                    <a:ln w="28575">
                      <a:solidFill>
                        <a:srgbClr val="FFFF00"/>
                      </a:solidFill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3" name="Oval 92"/>
                    <p:cNvSpPr/>
                    <p:nvPr/>
                  </p:nvSpPr>
                  <p:spPr>
                    <a:xfrm>
                      <a:off x="4497029" y="1688355"/>
                      <a:ext cx="946973" cy="369332"/>
                    </a:xfrm>
                    <a:prstGeom prst="ellipse">
                      <a:avLst/>
                    </a:prstGeom>
                    <a:solidFill>
                      <a:srgbClr val="FFEEBD"/>
                    </a:soli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___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94" name="Circular Arrow 93"/>
                    <p:cNvSpPr/>
                    <p:nvPr/>
                  </p:nvSpPr>
                  <p:spPr>
                    <a:xfrm rot="1120989" flipV="1">
                      <a:off x="2905066" y="4220801"/>
                      <a:ext cx="3014119" cy="2588340"/>
                    </a:xfrm>
                    <a:prstGeom prst="circularArrow">
                      <a:avLst>
                        <a:gd name="adj1" fmla="val 12500"/>
                        <a:gd name="adj2" fmla="val 1142319"/>
                        <a:gd name="adj3" fmla="val 20457681"/>
                        <a:gd name="adj4" fmla="val 14620263"/>
                        <a:gd name="adj5" fmla="val 12500"/>
                      </a:avLst>
                    </a:prstGeom>
                    <a:noFill/>
                    <a:ln w="28575">
                      <a:solidFill>
                        <a:srgbClr val="FFFF00"/>
                      </a:solidFill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5" name="Oval 94"/>
                    <p:cNvSpPr/>
                    <p:nvPr/>
                  </p:nvSpPr>
                  <p:spPr>
                    <a:xfrm>
                      <a:off x="4008917" y="6282876"/>
                      <a:ext cx="946973" cy="369332"/>
                    </a:xfrm>
                    <a:prstGeom prst="ellipse">
                      <a:avLst/>
                    </a:prstGeom>
                    <a:solidFill>
                      <a:srgbClr val="FFEEBD"/>
                    </a:soli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E___   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84" name="Rectangle 83"/>
                <p:cNvSpPr/>
                <p:nvPr/>
              </p:nvSpPr>
              <p:spPr>
                <a:xfrm>
                  <a:off x="5657264" y="4677723"/>
                  <a:ext cx="44435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FF0000"/>
                      </a:solidFill>
                    </a:rPr>
                    <a:t>25</a:t>
                  </a:r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4323098" y="6204318"/>
                  <a:ext cx="79137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FF0000"/>
                      </a:solidFill>
                    </a:rPr>
                    <a:t> 48</a:t>
                  </a:r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80" name="Rectangle 79"/>
              <p:cNvSpPr/>
              <p:nvPr/>
            </p:nvSpPr>
            <p:spPr>
              <a:xfrm>
                <a:off x="6494438" y="3885812"/>
                <a:ext cx="5357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105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 flipH="1">
                <a:off x="6815689" y="1491671"/>
                <a:ext cx="57669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12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8" name="Rectangle 67"/>
            <p:cNvSpPr/>
            <p:nvPr/>
          </p:nvSpPr>
          <p:spPr>
            <a:xfrm>
              <a:off x="5134770" y="4230591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6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3" name="Rectangle 122"/>
          <p:cNvSpPr/>
          <p:nvPr/>
        </p:nvSpPr>
        <p:spPr>
          <a:xfrm flipH="1">
            <a:off x="4785889" y="1658487"/>
            <a:ext cx="576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131053" y="6646416"/>
            <a:ext cx="682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  <a:r>
              <a:rPr lang="en-US" sz="1000" dirty="0" smtClean="0"/>
              <a:t>rom sun</a:t>
            </a:r>
            <a:endParaRPr lang="en-US" sz="1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4627028" y="2057687"/>
            <a:ext cx="682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  <a:r>
              <a:rPr lang="en-US" sz="1000" dirty="0" smtClean="0"/>
              <a:t>rom sun</a:t>
            </a:r>
            <a:endParaRPr lang="en-US" sz="1000" dirty="0"/>
          </a:p>
        </p:txBody>
      </p:sp>
      <p:cxnSp>
        <p:nvCxnSpPr>
          <p:cNvPr id="127" name="Straight Arrow Connector 126"/>
          <p:cNvCxnSpPr/>
          <p:nvPr/>
        </p:nvCxnSpPr>
        <p:spPr>
          <a:xfrm flipV="1">
            <a:off x="5425343" y="3451761"/>
            <a:ext cx="48155" cy="110109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88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5074238" y="217273"/>
            <a:ext cx="2014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OUTER SPACE</a:t>
            </a:r>
            <a:endParaRPr lang="en-US" b="1" dirty="0"/>
          </a:p>
        </p:txBody>
      </p:sp>
      <p:sp>
        <p:nvSpPr>
          <p:cNvPr id="113" name="Rounded Rectangular Callout 112"/>
          <p:cNvSpPr/>
          <p:nvPr/>
        </p:nvSpPr>
        <p:spPr>
          <a:xfrm>
            <a:off x="899652" y="207523"/>
            <a:ext cx="3581400" cy="1133292"/>
          </a:xfrm>
          <a:prstGeom prst="wedgeRoundRectCallout">
            <a:avLst>
              <a:gd name="adj1" fmla="val -49539"/>
              <a:gd name="adj2" fmla="val 261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It also gets energy from the earth: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4131053" y="6646416"/>
            <a:ext cx="682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  <a:r>
              <a:rPr lang="en-US" sz="1000" dirty="0" smtClean="0"/>
              <a:t>rom sun</a:t>
            </a:r>
            <a:endParaRPr lang="en-US" sz="1000" dirty="0"/>
          </a:p>
        </p:txBody>
      </p:sp>
      <p:sp>
        <p:nvSpPr>
          <p:cNvPr id="169" name="TextBox 168"/>
          <p:cNvSpPr txBox="1"/>
          <p:nvPr/>
        </p:nvSpPr>
        <p:spPr>
          <a:xfrm>
            <a:off x="4627028" y="2057687"/>
            <a:ext cx="682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  <a:r>
              <a:rPr lang="en-US" sz="1000" dirty="0" smtClean="0"/>
              <a:t>rom sun</a:t>
            </a:r>
            <a:endParaRPr lang="en-US" sz="1000" dirty="0"/>
          </a:p>
        </p:txBody>
      </p:sp>
      <p:grpSp>
        <p:nvGrpSpPr>
          <p:cNvPr id="4" name="Group 3"/>
          <p:cNvGrpSpPr/>
          <p:nvPr/>
        </p:nvGrpSpPr>
        <p:grpSpPr>
          <a:xfrm>
            <a:off x="2911095" y="649169"/>
            <a:ext cx="6111249" cy="6208831"/>
            <a:chOff x="2911095" y="649169"/>
            <a:chExt cx="6111249" cy="6208831"/>
          </a:xfrm>
        </p:grpSpPr>
        <p:grpSp>
          <p:nvGrpSpPr>
            <p:cNvPr id="3" name="Group 2"/>
            <p:cNvGrpSpPr/>
            <p:nvPr/>
          </p:nvGrpSpPr>
          <p:grpSpPr>
            <a:xfrm>
              <a:off x="2911095" y="649169"/>
              <a:ext cx="6111249" cy="6208831"/>
              <a:chOff x="2911095" y="649169"/>
              <a:chExt cx="6111249" cy="6208831"/>
            </a:xfrm>
          </p:grpSpPr>
          <p:grpSp>
            <p:nvGrpSpPr>
              <p:cNvPr id="124" name="Group 123"/>
              <p:cNvGrpSpPr/>
              <p:nvPr/>
            </p:nvGrpSpPr>
            <p:grpSpPr>
              <a:xfrm>
                <a:off x="2911095" y="649169"/>
                <a:ext cx="6111249" cy="6208831"/>
                <a:chOff x="2911095" y="649169"/>
                <a:chExt cx="6111249" cy="6208831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2911095" y="649169"/>
                  <a:ext cx="6111249" cy="6208831"/>
                  <a:chOff x="2911095" y="649169"/>
                  <a:chExt cx="6111249" cy="6208831"/>
                </a:xfrm>
              </p:grpSpPr>
              <p:grpSp>
                <p:nvGrpSpPr>
                  <p:cNvPr id="127" name="Group 126"/>
                  <p:cNvGrpSpPr/>
                  <p:nvPr/>
                </p:nvGrpSpPr>
                <p:grpSpPr>
                  <a:xfrm>
                    <a:off x="2911095" y="649169"/>
                    <a:ext cx="6111249" cy="6208831"/>
                    <a:chOff x="2920648" y="646646"/>
                    <a:chExt cx="6111249" cy="6208831"/>
                  </a:xfrm>
                </p:grpSpPr>
                <p:grpSp>
                  <p:nvGrpSpPr>
                    <p:cNvPr id="130" name="Group 129"/>
                    <p:cNvGrpSpPr/>
                    <p:nvPr/>
                  </p:nvGrpSpPr>
                  <p:grpSpPr>
                    <a:xfrm>
                      <a:off x="2920648" y="646646"/>
                      <a:ext cx="6111249" cy="6208831"/>
                      <a:chOff x="2920648" y="646646"/>
                      <a:chExt cx="6111249" cy="6208831"/>
                    </a:xfrm>
                  </p:grpSpPr>
                  <p:sp>
                    <p:nvSpPr>
                      <p:cNvPr id="133" name="Down Arrow 132"/>
                      <p:cNvSpPr/>
                      <p:nvPr/>
                    </p:nvSpPr>
                    <p:spPr>
                      <a:xfrm rot="10800000">
                        <a:off x="5582847" y="3478538"/>
                        <a:ext cx="393429" cy="1742798"/>
                      </a:xfrm>
                      <a:prstGeom prst="downArrow">
                        <a:avLst/>
                      </a:prstGeom>
                      <a:blipFill>
                        <a:blip r:embed="rId3"/>
                        <a:tile tx="0" ty="0" sx="100000" sy="100000" flip="none" algn="tl"/>
                      </a:blipFill>
                      <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4" name="Oval 133"/>
                      <p:cNvSpPr/>
                      <p:nvPr/>
                    </p:nvSpPr>
                    <p:spPr>
                      <a:xfrm>
                        <a:off x="5293181" y="4683855"/>
                        <a:ext cx="946973" cy="369332"/>
                      </a:xfrm>
                      <a:prstGeom prst="ellipse">
                        <a:avLst/>
                      </a:prstGeom>
                      <a:solidFill>
                        <a:srgbClr val="FFEEBD"/>
                      </a:solidFill>
                      <a:ln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 smtClean="0">
                          <a:solidFill>
                            <a:schemeClr val="tx1"/>
                          </a:solidFill>
                        </a:endParaRPr>
                      </a:p>
                      <a:p>
                        <a:pPr algn="ctr"/>
                        <a:r>
                          <a:rPr lang="en-US" dirty="0" smtClean="0">
                            <a:solidFill>
                              <a:schemeClr val="tx1"/>
                            </a:solidFill>
                          </a:rPr>
                          <a:t>G___</a:t>
                        </a:r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135" name="Group 134"/>
                      <p:cNvGrpSpPr/>
                      <p:nvPr/>
                    </p:nvGrpSpPr>
                    <p:grpSpPr>
                      <a:xfrm>
                        <a:off x="2920648" y="646646"/>
                        <a:ext cx="6111249" cy="6208831"/>
                        <a:chOff x="2905066" y="679037"/>
                        <a:chExt cx="6111249" cy="6208831"/>
                      </a:xfrm>
                    </p:grpSpPr>
                    <p:grpSp>
                      <p:nvGrpSpPr>
                        <p:cNvPr id="136" name="Group 135"/>
                        <p:cNvGrpSpPr/>
                        <p:nvPr/>
                      </p:nvGrpSpPr>
                      <p:grpSpPr>
                        <a:xfrm>
                          <a:off x="4744704" y="679037"/>
                          <a:ext cx="4271611" cy="6208831"/>
                          <a:chOff x="4744704" y="679037"/>
                          <a:chExt cx="4271611" cy="6208831"/>
                        </a:xfrm>
                      </p:grpSpPr>
                      <p:sp>
                        <p:nvSpPr>
                          <p:cNvPr id="141" name="Oval 140"/>
                          <p:cNvSpPr/>
                          <p:nvPr/>
                        </p:nvSpPr>
                        <p:spPr>
                          <a:xfrm>
                            <a:off x="5293181" y="2089403"/>
                            <a:ext cx="3132752" cy="1748556"/>
                          </a:xfrm>
                          <a:prstGeom prst="ellipse">
                            <a:avLst/>
                          </a:prstGeom>
                          <a:noFill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42" name="Down Arrow 141"/>
                          <p:cNvSpPr/>
                          <p:nvPr/>
                        </p:nvSpPr>
                        <p:spPr>
                          <a:xfrm rot="10800000">
                            <a:off x="5976274" y="3054166"/>
                            <a:ext cx="1346888" cy="2085155"/>
                          </a:xfrm>
                          <a:prstGeom prst="downArrow">
                            <a:avLst/>
                          </a:prstGeom>
                          <a:blipFill>
                            <a:blip r:embed="rId4"/>
                            <a:tile tx="0" ty="0" sx="100000" sy="100000" flip="none" algn="tl"/>
                          </a:blipFill>
                          <a:ln w="635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43" name="Left Arrow 142"/>
                          <p:cNvSpPr/>
                          <p:nvPr/>
                        </p:nvSpPr>
                        <p:spPr>
                          <a:xfrm rot="5400000">
                            <a:off x="5447976" y="2662567"/>
                            <a:ext cx="3558771" cy="246647"/>
                          </a:xfrm>
                          <a:prstGeom prst="leftArrow">
                            <a:avLst/>
                          </a:prstGeom>
                          <a:blipFill>
                            <a:blip r:embed="rId4"/>
                            <a:tile tx="0" ty="0" sx="100000" sy="100000" flip="none" algn="tl"/>
                          </a:blipFill>
                          <a:ln w="635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44" name="Down Arrow 143"/>
                          <p:cNvSpPr/>
                          <p:nvPr/>
                        </p:nvSpPr>
                        <p:spPr>
                          <a:xfrm>
                            <a:off x="7088541" y="3775908"/>
                            <a:ext cx="1050741" cy="1795025"/>
                          </a:xfrm>
                          <a:prstGeom prst="downArrow">
                            <a:avLst/>
                          </a:prstGeom>
                          <a:blipFill>
                            <a:blip r:embed="rId5"/>
                            <a:tile tx="0" ty="0" sx="100000" sy="100000" flip="none" algn="tl"/>
                          </a:blipFill>
                          <a:ln w="6350">
                            <a:solidFill>
                              <a:schemeClr val="bg2">
                                <a:lumMod val="25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pic>
                        <p:nvPicPr>
                          <p:cNvPr id="145" name="Picture 4" descr="C:\Users\mater1ml\AppData\Local\Microsoft\Windows\Temporary Internet Files\Content.IE5\4NF0860B\MC900432591[1].png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66616" y="2714682"/>
                            <a:ext cx="638023" cy="67474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146" name="Picture 4" descr="C:\Users\mater1ml\AppData\Local\Microsoft\Windows\Temporary Internet Files\Content.IE5\4NF0860B\MC900432591[1].png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07375" y="2698370"/>
                            <a:ext cx="638023" cy="67474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147" name="Picture 4" descr="C:\Users\mater1ml\AppData\Local\Microsoft\Windows\Temporary Internet Files\Content.IE5\4NF0860B\MC900432591[1].png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57982" y="2356299"/>
                            <a:ext cx="638023" cy="67474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148" name="Picture 4" descr="C:\Users\mater1ml\AppData\Local\Microsoft\Windows\Temporary Internet Files\Content.IE5\4NF0860B\MC900432591[1].png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445780" y="2152270"/>
                            <a:ext cx="638023" cy="67474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149" name="Picture 10" descr="C:\Users\mater1ml\AppData\Local\Microsoft\Windows\Temporary Internet Files\Content.IE5\YRD2XUJW\MC900437657[1].wmf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26393" y="4976518"/>
                            <a:ext cx="3567188" cy="19113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sp>
                        <p:nvSpPr>
                          <p:cNvPr id="150" name="Freeform 149"/>
                          <p:cNvSpPr/>
                          <p:nvPr/>
                        </p:nvSpPr>
                        <p:spPr>
                          <a:xfrm>
                            <a:off x="5277911" y="3585222"/>
                            <a:ext cx="289353" cy="1668506"/>
                          </a:xfrm>
                          <a:custGeom>
                            <a:avLst/>
                            <a:gdLst>
                              <a:gd name="connsiteX0" fmla="*/ 247973 w 247973"/>
                              <a:gd name="connsiteY0" fmla="*/ 1549831 h 1549831"/>
                              <a:gd name="connsiteX1" fmla="*/ 232475 w 247973"/>
                              <a:gd name="connsiteY1" fmla="*/ 1472339 h 1549831"/>
                              <a:gd name="connsiteX2" fmla="*/ 185980 w 247973"/>
                              <a:gd name="connsiteY2" fmla="*/ 1441343 h 1549831"/>
                              <a:gd name="connsiteX3" fmla="*/ 139485 w 247973"/>
                              <a:gd name="connsiteY3" fmla="*/ 1394848 h 1549831"/>
                              <a:gd name="connsiteX4" fmla="*/ 77492 w 247973"/>
                              <a:gd name="connsiteY4" fmla="*/ 1301858 h 1549831"/>
                              <a:gd name="connsiteX5" fmla="*/ 46495 w 247973"/>
                              <a:gd name="connsiteY5" fmla="*/ 1255363 h 1549831"/>
                              <a:gd name="connsiteX6" fmla="*/ 15499 w 247973"/>
                              <a:gd name="connsiteY6" fmla="*/ 1162373 h 1549831"/>
                              <a:gd name="connsiteX7" fmla="*/ 0 w 247973"/>
                              <a:gd name="connsiteY7" fmla="*/ 1115878 h 1549831"/>
                              <a:gd name="connsiteX8" fmla="*/ 46495 w 247973"/>
                              <a:gd name="connsiteY8" fmla="*/ 883404 h 1549831"/>
                              <a:gd name="connsiteX9" fmla="*/ 92990 w 247973"/>
                              <a:gd name="connsiteY9" fmla="*/ 852407 h 1549831"/>
                              <a:gd name="connsiteX10" fmla="*/ 154983 w 247973"/>
                              <a:gd name="connsiteY10" fmla="*/ 759417 h 1549831"/>
                              <a:gd name="connsiteX11" fmla="*/ 185980 w 247973"/>
                              <a:gd name="connsiteY11" fmla="*/ 712922 h 1549831"/>
                              <a:gd name="connsiteX12" fmla="*/ 201478 w 247973"/>
                              <a:gd name="connsiteY12" fmla="*/ 433953 h 1549831"/>
                              <a:gd name="connsiteX13" fmla="*/ 185980 w 247973"/>
                              <a:gd name="connsiteY13" fmla="*/ 387458 h 1549831"/>
                              <a:gd name="connsiteX14" fmla="*/ 92990 w 247973"/>
                              <a:gd name="connsiteY14" fmla="*/ 247973 h 1549831"/>
                              <a:gd name="connsiteX15" fmla="*/ 61994 w 247973"/>
                              <a:gd name="connsiteY15" fmla="*/ 201478 h 1549831"/>
                              <a:gd name="connsiteX16" fmla="*/ 46495 w 247973"/>
                              <a:gd name="connsiteY16" fmla="*/ 154983 h 1549831"/>
                              <a:gd name="connsiteX17" fmla="*/ 61994 w 247973"/>
                              <a:gd name="connsiteY17" fmla="*/ 77492 h 1549831"/>
                              <a:gd name="connsiteX18" fmla="*/ 123987 w 247973"/>
                              <a:gd name="connsiteY18" fmla="*/ 0 h 1549831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  <a:cxn ang="0">
                                <a:pos x="connsiteX12" y="connsiteY12"/>
                              </a:cxn>
                              <a:cxn ang="0">
                                <a:pos x="connsiteX13" y="connsiteY13"/>
                              </a:cxn>
                              <a:cxn ang="0">
                                <a:pos x="connsiteX14" y="connsiteY14"/>
                              </a:cxn>
                              <a:cxn ang="0">
                                <a:pos x="connsiteX15" y="connsiteY15"/>
                              </a:cxn>
                              <a:cxn ang="0">
                                <a:pos x="connsiteX16" y="connsiteY16"/>
                              </a:cxn>
                              <a:cxn ang="0">
                                <a:pos x="connsiteX17" y="connsiteY17"/>
                              </a:cxn>
                              <a:cxn ang="0">
                                <a:pos x="connsiteX18" y="connsiteY18"/>
                              </a:cxn>
                            </a:cxnLst>
                            <a:rect l="l" t="t" r="r" b="b"/>
                            <a:pathLst>
                              <a:path w="247973" h="1549831">
                                <a:moveTo>
                                  <a:pt x="247973" y="1549831"/>
                                </a:moveTo>
                                <a:cubicBezTo>
                                  <a:pt x="242807" y="1524000"/>
                                  <a:pt x="245544" y="1495210"/>
                                  <a:pt x="232475" y="1472339"/>
                                </a:cubicBezTo>
                                <a:cubicBezTo>
                                  <a:pt x="223234" y="1456167"/>
                                  <a:pt x="200289" y="1453267"/>
                                  <a:pt x="185980" y="1441343"/>
                                </a:cubicBezTo>
                                <a:cubicBezTo>
                                  <a:pt x="169142" y="1427312"/>
                                  <a:pt x="152941" y="1412149"/>
                                  <a:pt x="139485" y="1394848"/>
                                </a:cubicBezTo>
                                <a:cubicBezTo>
                                  <a:pt x="116614" y="1365442"/>
                                  <a:pt x="98156" y="1332855"/>
                                  <a:pt x="77492" y="1301858"/>
                                </a:cubicBezTo>
                                <a:lnTo>
                                  <a:pt x="46495" y="1255363"/>
                                </a:lnTo>
                                <a:lnTo>
                                  <a:pt x="15499" y="1162373"/>
                                </a:lnTo>
                                <a:lnTo>
                                  <a:pt x="0" y="1115878"/>
                                </a:lnTo>
                                <a:cubicBezTo>
                                  <a:pt x="749" y="1109137"/>
                                  <a:pt x="13527" y="905383"/>
                                  <a:pt x="46495" y="883404"/>
                                </a:cubicBezTo>
                                <a:lnTo>
                                  <a:pt x="92990" y="852407"/>
                                </a:lnTo>
                                <a:lnTo>
                                  <a:pt x="154983" y="759417"/>
                                </a:lnTo>
                                <a:lnTo>
                                  <a:pt x="185980" y="712922"/>
                                </a:lnTo>
                                <a:cubicBezTo>
                                  <a:pt x="232550" y="573214"/>
                                  <a:pt x="227495" y="629079"/>
                                  <a:pt x="201478" y="433953"/>
                                </a:cubicBezTo>
                                <a:cubicBezTo>
                                  <a:pt x="199319" y="417760"/>
                                  <a:pt x="193914" y="401739"/>
                                  <a:pt x="185980" y="387458"/>
                                </a:cubicBezTo>
                                <a:cubicBezTo>
                                  <a:pt x="185972" y="387443"/>
                                  <a:pt x="108493" y="271228"/>
                                  <a:pt x="92990" y="247973"/>
                                </a:cubicBezTo>
                                <a:cubicBezTo>
                                  <a:pt x="82658" y="232475"/>
                                  <a:pt x="67884" y="219149"/>
                                  <a:pt x="61994" y="201478"/>
                                </a:cubicBezTo>
                                <a:lnTo>
                                  <a:pt x="46495" y="154983"/>
                                </a:lnTo>
                                <a:cubicBezTo>
                                  <a:pt x="51661" y="129153"/>
                                  <a:pt x="52745" y="102157"/>
                                  <a:pt x="61994" y="77492"/>
                                </a:cubicBezTo>
                                <a:cubicBezTo>
                                  <a:pt x="73725" y="46209"/>
                                  <a:pt x="101290" y="22697"/>
                                  <a:pt x="123987" y="0"/>
                                </a:cubicBezTo>
                              </a:path>
                            </a:pathLst>
                          </a:custGeom>
                          <a:noFill/>
                          <a:ln w="76200">
                            <a:solidFill>
                              <a:schemeClr val="accent6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51" name="Down Arrow 150"/>
                          <p:cNvSpPr/>
                          <p:nvPr/>
                        </p:nvSpPr>
                        <p:spPr>
                          <a:xfrm rot="10800000">
                            <a:off x="7323163" y="679037"/>
                            <a:ext cx="860958" cy="1641296"/>
                          </a:xfrm>
                          <a:prstGeom prst="downArrow">
                            <a:avLst/>
                          </a:prstGeom>
                          <a:blipFill>
                            <a:blip r:embed="rId8"/>
                            <a:tile tx="0" ty="0" sx="100000" sy="100000" flip="none" algn="tl"/>
                          </a:blipFill>
                          <a:ln w="63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52" name="Freeform 151"/>
                          <p:cNvSpPr/>
                          <p:nvPr/>
                        </p:nvSpPr>
                        <p:spPr>
                          <a:xfrm>
                            <a:off x="8053229" y="3478538"/>
                            <a:ext cx="344221" cy="1754698"/>
                          </a:xfrm>
                          <a:custGeom>
                            <a:avLst/>
                            <a:gdLst>
                              <a:gd name="connsiteX0" fmla="*/ 92989 w 344221"/>
                              <a:gd name="connsiteY0" fmla="*/ 0 h 1503336"/>
                              <a:gd name="connsiteX1" fmla="*/ 170481 w 344221"/>
                              <a:gd name="connsiteY1" fmla="*/ 46495 h 1503336"/>
                              <a:gd name="connsiteX2" fmla="*/ 185979 w 344221"/>
                              <a:gd name="connsiteY2" fmla="*/ 92990 h 1503336"/>
                              <a:gd name="connsiteX3" fmla="*/ 216976 w 344221"/>
                              <a:gd name="connsiteY3" fmla="*/ 139485 h 1503336"/>
                              <a:gd name="connsiteX4" fmla="*/ 263471 w 344221"/>
                              <a:gd name="connsiteY4" fmla="*/ 232475 h 1503336"/>
                              <a:gd name="connsiteX5" fmla="*/ 309966 w 344221"/>
                              <a:gd name="connsiteY5" fmla="*/ 325465 h 1503336"/>
                              <a:gd name="connsiteX6" fmla="*/ 325464 w 344221"/>
                              <a:gd name="connsiteY6" fmla="*/ 371960 h 1503336"/>
                              <a:gd name="connsiteX7" fmla="*/ 325464 w 344221"/>
                              <a:gd name="connsiteY7" fmla="*/ 774916 h 1503336"/>
                              <a:gd name="connsiteX8" fmla="*/ 309966 w 344221"/>
                              <a:gd name="connsiteY8" fmla="*/ 836909 h 1503336"/>
                              <a:gd name="connsiteX9" fmla="*/ 278969 w 344221"/>
                              <a:gd name="connsiteY9" fmla="*/ 929899 h 1503336"/>
                              <a:gd name="connsiteX10" fmla="*/ 263471 w 344221"/>
                              <a:gd name="connsiteY10" fmla="*/ 976394 h 1503336"/>
                              <a:gd name="connsiteX11" fmla="*/ 216976 w 344221"/>
                              <a:gd name="connsiteY11" fmla="*/ 1069384 h 1503336"/>
                              <a:gd name="connsiteX12" fmla="*/ 185979 w 344221"/>
                              <a:gd name="connsiteY12" fmla="*/ 1162373 h 1503336"/>
                              <a:gd name="connsiteX13" fmla="*/ 123986 w 344221"/>
                              <a:gd name="connsiteY13" fmla="*/ 1255363 h 1503336"/>
                              <a:gd name="connsiteX14" fmla="*/ 108488 w 344221"/>
                              <a:gd name="connsiteY14" fmla="*/ 1301858 h 1503336"/>
                              <a:gd name="connsiteX15" fmla="*/ 77491 w 344221"/>
                              <a:gd name="connsiteY15" fmla="*/ 1348353 h 1503336"/>
                              <a:gd name="connsiteX16" fmla="*/ 15498 w 344221"/>
                              <a:gd name="connsiteY16" fmla="*/ 1487838 h 1503336"/>
                              <a:gd name="connsiteX17" fmla="*/ 0 w 344221"/>
                              <a:gd name="connsiteY17" fmla="*/ 1503336 h 1503336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  <a:cxn ang="0">
                                <a:pos x="connsiteX12" y="connsiteY12"/>
                              </a:cxn>
                              <a:cxn ang="0">
                                <a:pos x="connsiteX13" y="connsiteY13"/>
                              </a:cxn>
                              <a:cxn ang="0">
                                <a:pos x="connsiteX14" y="connsiteY14"/>
                              </a:cxn>
                              <a:cxn ang="0">
                                <a:pos x="connsiteX15" y="connsiteY15"/>
                              </a:cxn>
                              <a:cxn ang="0">
                                <a:pos x="connsiteX16" y="connsiteY16"/>
                              </a:cxn>
                              <a:cxn ang="0">
                                <a:pos x="connsiteX17" y="connsiteY17"/>
                              </a:cxn>
                            </a:cxnLst>
                            <a:rect l="l" t="t" r="r" b="b"/>
                            <a:pathLst>
                              <a:path w="344221" h="1503336">
                                <a:moveTo>
                                  <a:pt x="92989" y="0"/>
                                </a:moveTo>
                                <a:cubicBezTo>
                                  <a:pt x="118820" y="15498"/>
                                  <a:pt x="149181" y="25195"/>
                                  <a:pt x="170481" y="46495"/>
                                </a:cubicBezTo>
                                <a:cubicBezTo>
                                  <a:pt x="182033" y="58047"/>
                                  <a:pt x="178673" y="78378"/>
                                  <a:pt x="185979" y="92990"/>
                                </a:cubicBezTo>
                                <a:cubicBezTo>
                                  <a:pt x="194309" y="109650"/>
                                  <a:pt x="206644" y="123987"/>
                                  <a:pt x="216976" y="139485"/>
                                </a:cubicBezTo>
                                <a:cubicBezTo>
                                  <a:pt x="255931" y="256351"/>
                                  <a:pt x="203383" y="112299"/>
                                  <a:pt x="263471" y="232475"/>
                                </a:cubicBezTo>
                                <a:cubicBezTo>
                                  <a:pt x="327637" y="360807"/>
                                  <a:pt x="221133" y="192216"/>
                                  <a:pt x="309966" y="325465"/>
                                </a:cubicBezTo>
                                <a:cubicBezTo>
                                  <a:pt x="315132" y="340963"/>
                                  <a:pt x="321920" y="356012"/>
                                  <a:pt x="325464" y="371960"/>
                                </a:cubicBezTo>
                                <a:cubicBezTo>
                                  <a:pt x="358410" y="520221"/>
                                  <a:pt x="341078" y="587543"/>
                                  <a:pt x="325464" y="774916"/>
                                </a:cubicBezTo>
                                <a:cubicBezTo>
                                  <a:pt x="323695" y="796143"/>
                                  <a:pt x="316087" y="816507"/>
                                  <a:pt x="309966" y="836909"/>
                                </a:cubicBezTo>
                                <a:cubicBezTo>
                                  <a:pt x="300577" y="868204"/>
                                  <a:pt x="289301" y="898902"/>
                                  <a:pt x="278969" y="929899"/>
                                </a:cubicBezTo>
                                <a:lnTo>
                                  <a:pt x="263471" y="976394"/>
                                </a:lnTo>
                                <a:cubicBezTo>
                                  <a:pt x="206951" y="1145952"/>
                                  <a:pt x="297088" y="889132"/>
                                  <a:pt x="216976" y="1069384"/>
                                </a:cubicBezTo>
                                <a:cubicBezTo>
                                  <a:pt x="203706" y="1099241"/>
                                  <a:pt x="204103" y="1135187"/>
                                  <a:pt x="185979" y="1162373"/>
                                </a:cubicBezTo>
                                <a:lnTo>
                                  <a:pt x="123986" y="1255363"/>
                                </a:lnTo>
                                <a:cubicBezTo>
                                  <a:pt x="118820" y="1270861"/>
                                  <a:pt x="115794" y="1287246"/>
                                  <a:pt x="108488" y="1301858"/>
                                </a:cubicBezTo>
                                <a:cubicBezTo>
                                  <a:pt x="100158" y="1318518"/>
                                  <a:pt x="85056" y="1331332"/>
                                  <a:pt x="77491" y="1348353"/>
                                </a:cubicBezTo>
                                <a:cubicBezTo>
                                  <a:pt x="26089" y="1464009"/>
                                  <a:pt x="72895" y="1411310"/>
                                  <a:pt x="15498" y="1487838"/>
                                </a:cubicBezTo>
                                <a:cubicBezTo>
                                  <a:pt x="11114" y="1493683"/>
                                  <a:pt x="5166" y="1498170"/>
                                  <a:pt x="0" y="1503336"/>
                                </a:cubicBezTo>
                              </a:path>
                            </a:pathLst>
                          </a:custGeom>
                          <a:noFill/>
                          <a:ln w="76200">
                            <a:solidFill>
                              <a:schemeClr val="bg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53" name="Down Arrow 152"/>
                          <p:cNvSpPr/>
                          <p:nvPr/>
                        </p:nvSpPr>
                        <p:spPr>
                          <a:xfrm flipH="1">
                            <a:off x="7994991" y="5233236"/>
                            <a:ext cx="144292" cy="92785"/>
                          </a:xfrm>
                          <a:prstGeom prst="downArrow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bg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54" name="Oval 153"/>
                          <p:cNvSpPr/>
                          <p:nvPr/>
                        </p:nvSpPr>
                        <p:spPr>
                          <a:xfrm>
                            <a:off x="4744704" y="4314523"/>
                            <a:ext cx="946973" cy="369332"/>
                          </a:xfrm>
                          <a:prstGeom prst="ellipse">
                            <a:avLst/>
                          </a:prstGeom>
                          <a:solidFill>
                            <a:srgbClr val="FFEEBD"/>
                          </a:solidFill>
                          <a:ln>
                            <a:prstDash val="sysDot"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 smtClean="0">
                                <a:solidFill>
                                  <a:schemeClr val="tx1"/>
                                </a:solidFill>
                              </a:rPr>
                              <a:t>F__</a:t>
                            </a:r>
                            <a:endParaRPr lang="en-US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  <p:grpSp>
                        <p:nvGrpSpPr>
                          <p:cNvPr id="155" name="Group 154"/>
                          <p:cNvGrpSpPr/>
                          <p:nvPr/>
                        </p:nvGrpSpPr>
                        <p:grpSpPr>
                          <a:xfrm>
                            <a:off x="6206556" y="3884881"/>
                            <a:ext cx="946973" cy="370263"/>
                            <a:chOff x="6206556" y="3884881"/>
                            <a:chExt cx="946973" cy="370263"/>
                          </a:xfrm>
                        </p:grpSpPr>
                        <p:sp>
                          <p:nvSpPr>
                            <p:cNvPr id="164" name="Oval 163"/>
                            <p:cNvSpPr/>
                            <p:nvPr/>
                          </p:nvSpPr>
                          <p:spPr>
                            <a:xfrm>
                              <a:off x="6206556" y="3884881"/>
                              <a:ext cx="946973" cy="369332"/>
                            </a:xfrm>
                            <a:prstGeom prst="ellipse">
                              <a:avLst/>
                            </a:prstGeom>
                            <a:solidFill>
                              <a:srgbClr val="FFEEBD"/>
                            </a:solidFill>
                            <a:ln>
                              <a:prstDash val="sysDot"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 smtClean="0">
                                  <a:solidFill>
                                    <a:schemeClr val="tx1"/>
                                  </a:solidFill>
                                </a:rPr>
                                <a:t>H___</a:t>
                              </a:r>
                              <a:endParaRPr lang="en-US" dirty="0">
                                <a:solidFill>
                                  <a:schemeClr val="tx1"/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165" name="Rectangle 164"/>
                            <p:cNvSpPr/>
                            <p:nvPr/>
                          </p:nvSpPr>
                          <p:spPr>
                            <a:xfrm>
                              <a:off x="6494438" y="3885812"/>
                              <a:ext cx="184731" cy="369332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endParaRPr lang="en-US" b="1" dirty="0">
                                <a:solidFill>
                                  <a:srgbClr val="FF0000"/>
                                </a:solidFill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156" name="Group 155"/>
                          <p:cNvGrpSpPr/>
                          <p:nvPr/>
                        </p:nvGrpSpPr>
                        <p:grpSpPr>
                          <a:xfrm>
                            <a:off x="6519656" y="1508100"/>
                            <a:ext cx="946973" cy="369332"/>
                            <a:chOff x="6519656" y="1508100"/>
                            <a:chExt cx="946973" cy="369332"/>
                          </a:xfrm>
                        </p:grpSpPr>
                        <p:sp>
                          <p:nvSpPr>
                            <p:cNvPr id="162" name="Oval 161"/>
                            <p:cNvSpPr/>
                            <p:nvPr/>
                          </p:nvSpPr>
                          <p:spPr>
                            <a:xfrm>
                              <a:off x="6519656" y="1508100"/>
                              <a:ext cx="946973" cy="369332"/>
                            </a:xfrm>
                            <a:prstGeom prst="ellipse">
                              <a:avLst/>
                            </a:prstGeom>
                            <a:solidFill>
                              <a:srgbClr val="FFEEBD"/>
                            </a:solidFill>
                            <a:ln>
                              <a:prstDash val="sysDot"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 smtClean="0">
                                  <a:solidFill>
                                    <a:schemeClr val="tx1"/>
                                  </a:solidFill>
                                </a:rPr>
                                <a:t>I___</a:t>
                              </a:r>
                              <a:endParaRPr lang="en-US" dirty="0">
                                <a:solidFill>
                                  <a:schemeClr val="tx1"/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163" name="Rectangle 162"/>
                            <p:cNvSpPr/>
                            <p:nvPr/>
                          </p:nvSpPr>
                          <p:spPr>
                            <a:xfrm flipH="1">
                              <a:off x="6815689" y="1508100"/>
                              <a:ext cx="576698" cy="369332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square">
                              <a:spAutoFit/>
                            </a:bodyPr>
                            <a:lstStyle/>
                            <a:p>
                              <a:endParaRPr lang="en-US" b="1" dirty="0">
                                <a:solidFill>
                                  <a:srgbClr val="FF0000"/>
                                </a:solidFill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157" name="Oval 156"/>
                          <p:cNvSpPr/>
                          <p:nvPr/>
                        </p:nvSpPr>
                        <p:spPr>
                          <a:xfrm>
                            <a:off x="7201220" y="4673418"/>
                            <a:ext cx="946973" cy="369332"/>
                          </a:xfrm>
                          <a:prstGeom prst="ellipse">
                            <a:avLst/>
                          </a:prstGeom>
                          <a:solidFill>
                            <a:srgbClr val="FFEEBD"/>
                          </a:solidFill>
                          <a:ln>
                            <a:prstDash val="sysDot"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 smtClean="0">
                                <a:solidFill>
                                  <a:schemeClr val="tx1"/>
                                </a:solidFill>
                              </a:rPr>
                              <a:t>K___</a:t>
                            </a:r>
                            <a:endParaRPr lang="en-US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  <p:grpSp>
                        <p:nvGrpSpPr>
                          <p:cNvPr id="158" name="Group 157"/>
                          <p:cNvGrpSpPr/>
                          <p:nvPr/>
                        </p:nvGrpSpPr>
                        <p:grpSpPr>
                          <a:xfrm>
                            <a:off x="7444276" y="1617635"/>
                            <a:ext cx="946973" cy="512637"/>
                            <a:chOff x="7444276" y="1617635"/>
                            <a:chExt cx="946973" cy="512637"/>
                          </a:xfrm>
                        </p:grpSpPr>
                        <p:sp>
                          <p:nvSpPr>
                            <p:cNvPr id="160" name="Oval 159"/>
                            <p:cNvSpPr/>
                            <p:nvPr/>
                          </p:nvSpPr>
                          <p:spPr>
                            <a:xfrm>
                              <a:off x="7444276" y="1617635"/>
                              <a:ext cx="946973" cy="369332"/>
                            </a:xfrm>
                            <a:prstGeom prst="ellipse">
                              <a:avLst/>
                            </a:prstGeom>
                            <a:solidFill>
                              <a:srgbClr val="FFEEBD"/>
                            </a:solidFill>
                            <a:ln>
                              <a:prstDash val="sysDot"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 smtClean="0">
                                  <a:solidFill>
                                    <a:schemeClr val="tx1"/>
                                  </a:solidFill>
                                </a:rPr>
                                <a:t>L __</a:t>
                              </a:r>
                              <a:endParaRPr lang="en-US" b="1" dirty="0">
                                <a:solidFill>
                                  <a:srgbClr val="FF0000"/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161" name="Rectangle 160"/>
                            <p:cNvSpPr/>
                            <p:nvPr/>
                          </p:nvSpPr>
                          <p:spPr>
                            <a:xfrm>
                              <a:off x="7729489" y="1760940"/>
                              <a:ext cx="184731" cy="369332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endParaRPr lang="en-US" b="1" dirty="0">
                                <a:solidFill>
                                  <a:srgbClr val="FF0000"/>
                                </a:solidFill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159" name="Oval 158"/>
                          <p:cNvSpPr/>
                          <p:nvPr/>
                        </p:nvSpPr>
                        <p:spPr>
                          <a:xfrm>
                            <a:off x="8069342" y="4207364"/>
                            <a:ext cx="946973" cy="369332"/>
                          </a:xfrm>
                          <a:prstGeom prst="ellipse">
                            <a:avLst/>
                          </a:prstGeom>
                          <a:solidFill>
                            <a:srgbClr val="FFEEBD"/>
                          </a:solidFill>
                          <a:ln>
                            <a:prstDash val="sysDot"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 smtClean="0">
                                <a:solidFill>
                                  <a:schemeClr val="tx1"/>
                                </a:solidFill>
                              </a:rPr>
                              <a:t>M__</a:t>
                            </a:r>
                            <a:endParaRPr lang="en-US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137" name="Circular Arrow 136"/>
                        <p:cNvSpPr/>
                        <p:nvPr/>
                      </p:nvSpPr>
                      <p:spPr>
                        <a:xfrm rot="20092657">
                          <a:off x="3210017" y="1503297"/>
                          <a:ext cx="3014119" cy="2588340"/>
                        </a:xfrm>
                        <a:prstGeom prst="circularArrow">
                          <a:avLst>
                            <a:gd name="adj1" fmla="val 12500"/>
                            <a:gd name="adj2" fmla="val 1142319"/>
                            <a:gd name="adj3" fmla="val 20457681"/>
                            <a:gd name="adj4" fmla="val 14620263"/>
                            <a:gd name="adj5" fmla="val 12500"/>
                          </a:avLst>
                        </a:prstGeom>
                        <a:noFill/>
                        <a:ln w="28575">
                          <a:solidFill>
                            <a:srgbClr val="FFFF00"/>
                          </a:solidFill>
                          <a:prstDash val="sysDash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8" name="Oval 137"/>
                        <p:cNvSpPr/>
                        <p:nvPr/>
                      </p:nvSpPr>
                      <p:spPr>
                        <a:xfrm>
                          <a:off x="4497029" y="1688355"/>
                          <a:ext cx="946973" cy="369332"/>
                        </a:xfrm>
                        <a:prstGeom prst="ellipse">
                          <a:avLst/>
                        </a:prstGeom>
                        <a:solidFill>
                          <a:srgbClr val="FFEEBD"/>
                        </a:solidFill>
                        <a:ln>
                          <a:prstDash val="sysDot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J</a:t>
                          </a:r>
                          <a:r>
                            <a:rPr lang="en-US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b="1" dirty="0" smtClean="0">
                              <a:solidFill>
                                <a:schemeClr val="tx1"/>
                              </a:solidFill>
                            </a:rPr>
                            <a:t>___</a:t>
                          </a:r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39" name="Circular Arrow 138"/>
                        <p:cNvSpPr/>
                        <p:nvPr/>
                      </p:nvSpPr>
                      <p:spPr>
                        <a:xfrm rot="1120989" flipV="1">
                          <a:off x="2905066" y="4220801"/>
                          <a:ext cx="3014119" cy="2588340"/>
                        </a:xfrm>
                        <a:prstGeom prst="circularArrow">
                          <a:avLst>
                            <a:gd name="adj1" fmla="val 12500"/>
                            <a:gd name="adj2" fmla="val 1142319"/>
                            <a:gd name="adj3" fmla="val 20457681"/>
                            <a:gd name="adj4" fmla="val 14620263"/>
                            <a:gd name="adj5" fmla="val 12500"/>
                          </a:avLst>
                        </a:prstGeom>
                        <a:noFill/>
                        <a:ln w="28575">
                          <a:solidFill>
                            <a:srgbClr val="FFFF00"/>
                          </a:solidFill>
                          <a:prstDash val="sysDash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40" name="Oval 139"/>
                        <p:cNvSpPr/>
                        <p:nvPr/>
                      </p:nvSpPr>
                      <p:spPr>
                        <a:xfrm>
                          <a:off x="4008917" y="6282876"/>
                          <a:ext cx="946973" cy="369332"/>
                        </a:xfrm>
                        <a:prstGeom prst="ellipse">
                          <a:avLst/>
                        </a:prstGeom>
                        <a:solidFill>
                          <a:srgbClr val="FFEEBD"/>
                        </a:solidFill>
                        <a:ln>
                          <a:prstDash val="sysDot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E___    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</p:grpSp>
                <p:sp>
                  <p:nvSpPr>
                    <p:cNvPr id="131" name="Rectangle 130"/>
                    <p:cNvSpPr/>
                    <p:nvPr/>
                  </p:nvSpPr>
                  <p:spPr>
                    <a:xfrm>
                      <a:off x="5657264" y="4677723"/>
                      <a:ext cx="444352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132" name="TextBox 131"/>
                    <p:cNvSpPr txBox="1"/>
                    <p:nvPr/>
                  </p:nvSpPr>
                  <p:spPr>
                    <a:xfrm>
                      <a:off x="4323098" y="6204318"/>
                      <a:ext cx="791375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 48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28" name="Rectangle 127"/>
                  <p:cNvSpPr/>
                  <p:nvPr/>
                </p:nvSpPr>
                <p:spPr>
                  <a:xfrm>
                    <a:off x="6494438" y="3885812"/>
                    <a:ext cx="53572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FF0000"/>
                        </a:solidFill>
                      </a:rPr>
                      <a:t>105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>
                  <a:xfrm flipH="1">
                    <a:off x="6815689" y="1491671"/>
                    <a:ext cx="576698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FF0000"/>
                        </a:solidFill>
                      </a:rPr>
                      <a:t>12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5134770" y="4230591"/>
                  <a:ext cx="31451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FF0000"/>
                      </a:solidFill>
                    </a:rPr>
                    <a:t>6</a:t>
                  </a:r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66" name="Rectangle 165"/>
              <p:cNvSpPr/>
              <p:nvPr/>
            </p:nvSpPr>
            <p:spPr>
              <a:xfrm flipH="1">
                <a:off x="4785889" y="1658487"/>
                <a:ext cx="57669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22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170" name="Straight Arrow Connector 169"/>
            <p:cNvCxnSpPr/>
            <p:nvPr/>
          </p:nvCxnSpPr>
          <p:spPr>
            <a:xfrm flipV="1">
              <a:off x="5425343" y="3451761"/>
              <a:ext cx="48155" cy="110109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ounded Rectangular Callout 64"/>
          <p:cNvSpPr/>
          <p:nvPr/>
        </p:nvSpPr>
        <p:spPr>
          <a:xfrm>
            <a:off x="425245" y="4209616"/>
            <a:ext cx="3124200" cy="744425"/>
          </a:xfrm>
          <a:prstGeom prst="wedgeRoundRectCallout">
            <a:avLst>
              <a:gd name="adj1" fmla="val 111903"/>
              <a:gd name="adj2" fmla="val 380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From evaporation of water: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63" name="Rounded Rectangular Callout 62"/>
          <p:cNvSpPr/>
          <p:nvPr/>
        </p:nvSpPr>
        <p:spPr>
          <a:xfrm>
            <a:off x="425245" y="2794858"/>
            <a:ext cx="3124200" cy="744425"/>
          </a:xfrm>
          <a:prstGeom prst="wedgeRoundRectCallout">
            <a:avLst>
              <a:gd name="adj1" fmla="val 97710"/>
              <a:gd name="adj2" fmla="val 1584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Parcels </a:t>
            </a:r>
            <a:r>
              <a:rPr lang="en-US" sz="2400" b="1" dirty="0" smtClean="0">
                <a:latin typeface="Comic Sans MS" pitchFamily="66" charset="0"/>
              </a:rPr>
              <a:t>heating </a:t>
            </a:r>
            <a:endParaRPr lang="en-US" sz="2400" b="1" dirty="0" smtClean="0">
              <a:latin typeface="Comic Sans MS" pitchFamily="66" charset="0"/>
            </a:endParaRPr>
          </a:p>
          <a:p>
            <a:pPr algn="ctr"/>
            <a:r>
              <a:rPr lang="en-US" sz="2400" b="1" dirty="0" smtClean="0">
                <a:latin typeface="Comic Sans MS" pitchFamily="66" charset="0"/>
              </a:rPr>
              <a:t>the </a:t>
            </a:r>
            <a:r>
              <a:rPr lang="en-US" sz="2400" b="1" dirty="0" smtClean="0">
                <a:latin typeface="Comic Sans MS" pitchFamily="66" charset="0"/>
              </a:rPr>
              <a:t>air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67" name="Rounded Rectangular Callout 66"/>
          <p:cNvSpPr/>
          <p:nvPr/>
        </p:nvSpPr>
        <p:spPr>
          <a:xfrm>
            <a:off x="425245" y="5716311"/>
            <a:ext cx="3124200" cy="744425"/>
          </a:xfrm>
          <a:prstGeom prst="wedgeRoundRectCallout">
            <a:avLst>
              <a:gd name="adj1" fmla="val 147256"/>
              <a:gd name="adj2" fmla="val -25095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From longwave radiation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57" name="Rounded Rectangular Callout 56"/>
          <p:cNvSpPr/>
          <p:nvPr/>
        </p:nvSpPr>
        <p:spPr>
          <a:xfrm>
            <a:off x="457200" y="1586232"/>
            <a:ext cx="3124200" cy="744425"/>
          </a:xfrm>
          <a:prstGeom prst="wedgeRoundRectCallout">
            <a:avLst>
              <a:gd name="adj1" fmla="val 81083"/>
              <a:gd name="adj2" fmla="val -155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Coming from the sun:</a:t>
            </a:r>
            <a:endParaRPr lang="en-US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41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3" grpId="0" animBg="1"/>
      <p:bldP spid="67" grpId="0" animBg="1"/>
      <p:bldP spid="5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144" y="1601513"/>
            <a:ext cx="87630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381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EARTH’S ENERGY BALANCE: </a:t>
            </a:r>
            <a:r>
              <a:rPr lang="en-US" sz="5400" b="1" dirty="0" smtClean="0">
                <a:ln w="381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Atmosphere</a:t>
            </a:r>
            <a:endParaRPr lang="en-US" sz="5400" b="1" dirty="0">
              <a:ln w="38100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099590" y="189369"/>
            <a:ext cx="1918309" cy="1625532"/>
            <a:chOff x="3872891" y="435793"/>
            <a:chExt cx="1918309" cy="1625532"/>
          </a:xfrm>
        </p:grpSpPr>
        <p:pic>
          <p:nvPicPr>
            <p:cNvPr id="5" name="Picture 3" descr="C:\Users\mater1ml\AppData\Local\Microsoft\Windows\Temporary Internet Files\Content.IE5\YRD2XUJW\MC910217683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5429" y="648516"/>
              <a:ext cx="892372" cy="720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872891" y="435793"/>
              <a:ext cx="1918309" cy="1625532"/>
            </a:xfrm>
            <a:prstGeom prst="rect">
              <a:avLst/>
            </a:prstGeom>
          </p:spPr>
          <p:txBody>
            <a:bodyPr wrap="square">
              <a:prstTxWarp prst="textArchUp">
                <a:avLst/>
              </a:prstTxWarp>
              <a:spAutoFit/>
            </a:bodyPr>
            <a:lstStyle/>
            <a:p>
              <a:r>
                <a:rPr lang="en-US" sz="2800" b="1" dirty="0" smtClean="0"/>
                <a:t>Earth’s Energy Balance</a:t>
              </a:r>
              <a:endParaRPr lang="en-US" sz="2800" dirty="0"/>
            </a:p>
          </p:txBody>
        </p:sp>
      </p:grpSp>
      <p:pic>
        <p:nvPicPr>
          <p:cNvPr id="8" name="Picture 3" descr="C:\Users\mater1ml\AppData\Local\Microsoft\Windows\Temporary Internet Files\Content.IE5\YRD2XUJW\MC91021768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775865"/>
            <a:ext cx="3048000" cy="245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15055" y="3580528"/>
            <a:ext cx="1905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mic Sans MS" pitchFamily="66" charset="0"/>
              </a:rPr>
              <a:t>Converting sunlight into </a:t>
            </a:r>
            <a:r>
              <a:rPr lang="en-US" b="1" dirty="0" smtClean="0">
                <a:latin typeface="Comic Sans MS" pitchFamily="66" charset="0"/>
              </a:rPr>
              <a:t>heat: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22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5055" y="4540747"/>
            <a:ext cx="18890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From the ground: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5055" y="5177883"/>
            <a:ext cx="1748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Evaporation </a:t>
            </a:r>
            <a:r>
              <a:rPr lang="en-US" b="1" dirty="0">
                <a:latin typeface="Comic Sans MS" pitchFamily="66" charset="0"/>
              </a:rPr>
              <a:t>of water</a:t>
            </a:r>
            <a:r>
              <a:rPr lang="en-US" b="1" dirty="0" smtClean="0">
                <a:latin typeface="Comic Sans MS" pitchFamily="66" charset="0"/>
              </a:rPr>
              <a:t>: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25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5055" y="5824214"/>
            <a:ext cx="1760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Radiation </a:t>
            </a:r>
            <a:r>
              <a:rPr lang="en-US" b="1" dirty="0">
                <a:latin typeface="Comic Sans MS" pitchFamily="66" charset="0"/>
              </a:rPr>
              <a:t>from the </a:t>
            </a:r>
            <a:r>
              <a:rPr lang="en-US" b="1" dirty="0" smtClean="0">
                <a:latin typeface="Comic Sans MS" pitchFamily="66" charset="0"/>
              </a:rPr>
              <a:t>earth: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105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1660464" y="3580528"/>
            <a:ext cx="415407" cy="3249990"/>
          </a:xfrm>
          <a:prstGeom prst="rightBrace">
            <a:avLst>
              <a:gd name="adj1" fmla="val 8333"/>
              <a:gd name="adj2" fmla="val 4970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50421" y="4393053"/>
            <a:ext cx="17293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Energy coming </a:t>
            </a:r>
          </a:p>
          <a:p>
            <a:r>
              <a:rPr lang="en-US" sz="2400" b="1" dirty="0" smtClean="0"/>
              <a:t>into the atmosphere</a:t>
            </a:r>
            <a:endParaRPr lang="en-US" sz="24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8848" y="3544129"/>
            <a:ext cx="246469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u="sng" dirty="0"/>
              <a:t>Radiative equilibrium </a:t>
            </a:r>
            <a:r>
              <a:rPr lang="en-US" sz="2000" b="1" dirty="0"/>
              <a:t>tells us that the </a:t>
            </a:r>
            <a:r>
              <a:rPr lang="en-US" sz="2000" b="1" dirty="0" err="1"/>
              <a:t>longwave</a:t>
            </a:r>
            <a:r>
              <a:rPr lang="en-US" sz="2000" b="1" dirty="0"/>
              <a:t> radiation emitted by the earth will (eventually) equal the amount of solar radiation that is absorbed by the earth.  </a:t>
            </a:r>
          </a:p>
        </p:txBody>
      </p:sp>
      <p:pic>
        <p:nvPicPr>
          <p:cNvPr id="16" name="Picture 2" descr="C:\Users\mater1ml\AppData\Local\Microsoft\Windows\Temporary Internet Files\Content.IE5\NJKNHAAL\MC9003262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660" y="5086013"/>
            <a:ext cx="612382" cy="5638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12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ular Callout 56"/>
          <p:cNvSpPr/>
          <p:nvPr/>
        </p:nvSpPr>
        <p:spPr>
          <a:xfrm>
            <a:off x="228600" y="457593"/>
            <a:ext cx="4191000" cy="1641297"/>
          </a:xfrm>
          <a:prstGeom prst="wedgeRoundRectCallout">
            <a:avLst>
              <a:gd name="adj1" fmla="val -49261"/>
              <a:gd name="adj2" fmla="val 248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mic Sans MS" pitchFamily="66" charset="0"/>
              </a:rPr>
              <a:t>Satellites record about </a:t>
            </a:r>
            <a:r>
              <a:rPr lang="en-US" sz="2400" b="1" dirty="0" smtClean="0">
                <a:latin typeface="Comic Sans MS" pitchFamily="66" charset="0"/>
              </a:rPr>
              <a:t>58 </a:t>
            </a:r>
            <a:r>
              <a:rPr lang="en-US" sz="2400" b="1" dirty="0">
                <a:latin typeface="Comic Sans MS" pitchFamily="66" charset="0"/>
              </a:rPr>
              <a:t>BOEs of radiation moving to outer space from the atmosphere.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074238" y="217273"/>
            <a:ext cx="2014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OUTER SPACE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2911095" y="649169"/>
            <a:ext cx="6111249" cy="6208831"/>
            <a:chOff x="2911095" y="649169"/>
            <a:chExt cx="6111249" cy="6208831"/>
          </a:xfrm>
        </p:grpSpPr>
        <p:grpSp>
          <p:nvGrpSpPr>
            <p:cNvPr id="60" name="Group 59"/>
            <p:cNvGrpSpPr/>
            <p:nvPr/>
          </p:nvGrpSpPr>
          <p:grpSpPr>
            <a:xfrm>
              <a:off x="2911095" y="649169"/>
              <a:ext cx="6111249" cy="6208831"/>
              <a:chOff x="2911095" y="649169"/>
              <a:chExt cx="6111249" cy="6208831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2911095" y="649169"/>
                <a:ext cx="6111249" cy="6208831"/>
                <a:chOff x="2911095" y="649169"/>
                <a:chExt cx="6111249" cy="6208831"/>
              </a:xfrm>
            </p:grpSpPr>
            <p:grpSp>
              <p:nvGrpSpPr>
                <p:cNvPr id="78" name="Group 77"/>
                <p:cNvGrpSpPr/>
                <p:nvPr/>
              </p:nvGrpSpPr>
              <p:grpSpPr>
                <a:xfrm>
                  <a:off x="2911095" y="649169"/>
                  <a:ext cx="6111249" cy="6208831"/>
                  <a:chOff x="2920648" y="646646"/>
                  <a:chExt cx="6111249" cy="6208831"/>
                </a:xfrm>
              </p:grpSpPr>
              <p:grpSp>
                <p:nvGrpSpPr>
                  <p:cNvPr id="81" name="Group 80"/>
                  <p:cNvGrpSpPr/>
                  <p:nvPr/>
                </p:nvGrpSpPr>
                <p:grpSpPr>
                  <a:xfrm>
                    <a:off x="2920648" y="646646"/>
                    <a:ext cx="6111249" cy="6208831"/>
                    <a:chOff x="2920648" y="646646"/>
                    <a:chExt cx="6111249" cy="6208831"/>
                  </a:xfrm>
                </p:grpSpPr>
                <p:sp>
                  <p:nvSpPr>
                    <p:cNvPr id="87" name="Down Arrow 86"/>
                    <p:cNvSpPr/>
                    <p:nvPr/>
                  </p:nvSpPr>
                  <p:spPr>
                    <a:xfrm rot="10800000">
                      <a:off x="5582847" y="3478538"/>
                      <a:ext cx="393429" cy="1742798"/>
                    </a:xfrm>
                    <a:prstGeom prst="downArrow">
                      <a:avLst/>
                    </a:prstGeom>
                    <a:blipFill>
                      <a:blip r:embed="rId3"/>
                      <a:tile tx="0" ty="0" sx="100000" sy="100000" flip="none" algn="tl"/>
                    </a:blipFill>
                    <a:ln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" name="Oval 87"/>
                    <p:cNvSpPr/>
                    <p:nvPr/>
                  </p:nvSpPr>
                  <p:spPr>
                    <a:xfrm>
                      <a:off x="5293181" y="4683855"/>
                      <a:ext cx="946973" cy="369332"/>
                    </a:xfrm>
                    <a:prstGeom prst="ellipse">
                      <a:avLst/>
                    </a:prstGeom>
                    <a:solidFill>
                      <a:srgbClr val="FFEEBD"/>
                    </a:soli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G___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89" name="Group 88"/>
                    <p:cNvGrpSpPr/>
                    <p:nvPr/>
                  </p:nvGrpSpPr>
                  <p:grpSpPr>
                    <a:xfrm>
                      <a:off x="2920648" y="646646"/>
                      <a:ext cx="6111249" cy="6208831"/>
                      <a:chOff x="2905066" y="679037"/>
                      <a:chExt cx="6111249" cy="6208831"/>
                    </a:xfrm>
                  </p:grpSpPr>
                  <p:grpSp>
                    <p:nvGrpSpPr>
                      <p:cNvPr id="90" name="Group 89"/>
                      <p:cNvGrpSpPr/>
                      <p:nvPr/>
                    </p:nvGrpSpPr>
                    <p:grpSpPr>
                      <a:xfrm>
                        <a:off x="4744704" y="679037"/>
                        <a:ext cx="4271611" cy="6208831"/>
                        <a:chOff x="4744704" y="679037"/>
                        <a:chExt cx="4271611" cy="6208831"/>
                      </a:xfrm>
                    </p:grpSpPr>
                    <p:sp>
                      <p:nvSpPr>
                        <p:cNvPr id="95" name="Oval 94"/>
                        <p:cNvSpPr/>
                        <p:nvPr/>
                      </p:nvSpPr>
                      <p:spPr>
                        <a:xfrm>
                          <a:off x="5293181" y="2089403"/>
                          <a:ext cx="3132752" cy="1748556"/>
                        </a:xfrm>
                        <a:prstGeom prst="ellipse">
                          <a:avLst/>
                        </a:prstGeom>
                        <a:no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6" name="Down Arrow 95"/>
                        <p:cNvSpPr/>
                        <p:nvPr/>
                      </p:nvSpPr>
                      <p:spPr>
                        <a:xfrm rot="10800000">
                          <a:off x="5976274" y="3054166"/>
                          <a:ext cx="1346888" cy="2085155"/>
                        </a:xfrm>
                        <a:prstGeom prst="downArrow">
                          <a:avLst/>
                        </a:prstGeom>
                        <a:blipFill>
                          <a:blip r:embed="rId4"/>
                          <a:tile tx="0" ty="0" sx="100000" sy="100000" flip="none" algn="tl"/>
                        </a:blipFill>
                        <a:ln w="635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7" name="Left Arrow 96"/>
                        <p:cNvSpPr/>
                        <p:nvPr/>
                      </p:nvSpPr>
                      <p:spPr>
                        <a:xfrm rot="5400000">
                          <a:off x="5447976" y="2662567"/>
                          <a:ext cx="3558771" cy="246647"/>
                        </a:xfrm>
                        <a:prstGeom prst="leftArrow">
                          <a:avLst/>
                        </a:prstGeom>
                        <a:blipFill>
                          <a:blip r:embed="rId4"/>
                          <a:tile tx="0" ty="0" sx="100000" sy="100000" flip="none" algn="tl"/>
                        </a:blipFill>
                        <a:ln w="635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8" name="Down Arrow 97"/>
                        <p:cNvSpPr/>
                        <p:nvPr/>
                      </p:nvSpPr>
                      <p:spPr>
                        <a:xfrm>
                          <a:off x="7088541" y="3775908"/>
                          <a:ext cx="1050741" cy="1795025"/>
                        </a:xfrm>
                        <a:prstGeom prst="downArrow">
                          <a:avLst/>
                        </a:prstGeom>
                        <a:blipFill>
                          <a:blip r:embed="rId5"/>
                          <a:tile tx="0" ty="0" sx="100000" sy="100000" flip="none" algn="tl"/>
                        </a:blipFill>
                        <a:ln w="6350">
                          <a:solidFill>
                            <a:schemeClr val="bg2">
                              <a:lumMod val="2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pic>
                      <p:nvPicPr>
                        <p:cNvPr id="99" name="Picture 4" descr="C:\Users\mater1ml\AppData\Local\Microsoft\Windows\Temporary Internet Files\Content.IE5\4NF0860B\MC900432591[1]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6616" y="2714682"/>
                          <a:ext cx="638023" cy="6747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00" name="Picture 4" descr="C:\Users\mater1ml\AppData\Local\Microsoft\Windows\Temporary Internet Files\Content.IE5\4NF0860B\MC900432591[1]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7375" y="2698370"/>
                          <a:ext cx="638023" cy="6747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01" name="Picture 4" descr="C:\Users\mater1ml\AppData\Local\Microsoft\Windows\Temporary Internet Files\Content.IE5\4NF0860B\MC900432591[1]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57982" y="2356299"/>
                          <a:ext cx="638023" cy="6747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02" name="Picture 4" descr="C:\Users\mater1ml\AppData\Local\Microsoft\Windows\Temporary Internet Files\Content.IE5\4NF0860B\MC900432591[1]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5780" y="2152270"/>
                          <a:ext cx="638023" cy="6747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03" name="Picture 10" descr="C:\Users\mater1ml\AppData\Local\Microsoft\Windows\Temporary Internet Files\Content.IE5\YRD2XUJW\MC900437657[1].wmf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6393" y="4976518"/>
                          <a:ext cx="3567188" cy="1911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sp>
                      <p:nvSpPr>
                        <p:cNvPr id="104" name="Freeform 103"/>
                        <p:cNvSpPr/>
                        <p:nvPr/>
                      </p:nvSpPr>
                      <p:spPr>
                        <a:xfrm>
                          <a:off x="5277911" y="3585222"/>
                          <a:ext cx="289353" cy="1668506"/>
                        </a:xfrm>
                        <a:custGeom>
                          <a:avLst/>
                          <a:gdLst>
                            <a:gd name="connsiteX0" fmla="*/ 247973 w 247973"/>
                            <a:gd name="connsiteY0" fmla="*/ 1549831 h 1549831"/>
                            <a:gd name="connsiteX1" fmla="*/ 232475 w 247973"/>
                            <a:gd name="connsiteY1" fmla="*/ 1472339 h 1549831"/>
                            <a:gd name="connsiteX2" fmla="*/ 185980 w 247973"/>
                            <a:gd name="connsiteY2" fmla="*/ 1441343 h 1549831"/>
                            <a:gd name="connsiteX3" fmla="*/ 139485 w 247973"/>
                            <a:gd name="connsiteY3" fmla="*/ 1394848 h 1549831"/>
                            <a:gd name="connsiteX4" fmla="*/ 77492 w 247973"/>
                            <a:gd name="connsiteY4" fmla="*/ 1301858 h 1549831"/>
                            <a:gd name="connsiteX5" fmla="*/ 46495 w 247973"/>
                            <a:gd name="connsiteY5" fmla="*/ 1255363 h 1549831"/>
                            <a:gd name="connsiteX6" fmla="*/ 15499 w 247973"/>
                            <a:gd name="connsiteY6" fmla="*/ 1162373 h 1549831"/>
                            <a:gd name="connsiteX7" fmla="*/ 0 w 247973"/>
                            <a:gd name="connsiteY7" fmla="*/ 1115878 h 1549831"/>
                            <a:gd name="connsiteX8" fmla="*/ 46495 w 247973"/>
                            <a:gd name="connsiteY8" fmla="*/ 883404 h 1549831"/>
                            <a:gd name="connsiteX9" fmla="*/ 92990 w 247973"/>
                            <a:gd name="connsiteY9" fmla="*/ 852407 h 1549831"/>
                            <a:gd name="connsiteX10" fmla="*/ 154983 w 247973"/>
                            <a:gd name="connsiteY10" fmla="*/ 759417 h 1549831"/>
                            <a:gd name="connsiteX11" fmla="*/ 185980 w 247973"/>
                            <a:gd name="connsiteY11" fmla="*/ 712922 h 1549831"/>
                            <a:gd name="connsiteX12" fmla="*/ 201478 w 247973"/>
                            <a:gd name="connsiteY12" fmla="*/ 433953 h 1549831"/>
                            <a:gd name="connsiteX13" fmla="*/ 185980 w 247973"/>
                            <a:gd name="connsiteY13" fmla="*/ 387458 h 1549831"/>
                            <a:gd name="connsiteX14" fmla="*/ 92990 w 247973"/>
                            <a:gd name="connsiteY14" fmla="*/ 247973 h 1549831"/>
                            <a:gd name="connsiteX15" fmla="*/ 61994 w 247973"/>
                            <a:gd name="connsiteY15" fmla="*/ 201478 h 1549831"/>
                            <a:gd name="connsiteX16" fmla="*/ 46495 w 247973"/>
                            <a:gd name="connsiteY16" fmla="*/ 154983 h 1549831"/>
                            <a:gd name="connsiteX17" fmla="*/ 61994 w 247973"/>
                            <a:gd name="connsiteY17" fmla="*/ 77492 h 1549831"/>
                            <a:gd name="connsiteX18" fmla="*/ 123987 w 247973"/>
                            <a:gd name="connsiteY18" fmla="*/ 0 h 1549831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  <a:cxn ang="0">
                              <a:pos x="connsiteX18" y="connsiteY18"/>
                            </a:cxn>
                          </a:cxnLst>
                          <a:rect l="l" t="t" r="r" b="b"/>
                          <a:pathLst>
                            <a:path w="247973" h="1549831">
                              <a:moveTo>
                                <a:pt x="247973" y="1549831"/>
                              </a:moveTo>
                              <a:cubicBezTo>
                                <a:pt x="242807" y="1524000"/>
                                <a:pt x="245544" y="1495210"/>
                                <a:pt x="232475" y="1472339"/>
                              </a:cubicBezTo>
                              <a:cubicBezTo>
                                <a:pt x="223234" y="1456167"/>
                                <a:pt x="200289" y="1453267"/>
                                <a:pt x="185980" y="1441343"/>
                              </a:cubicBezTo>
                              <a:cubicBezTo>
                                <a:pt x="169142" y="1427312"/>
                                <a:pt x="152941" y="1412149"/>
                                <a:pt x="139485" y="1394848"/>
                              </a:cubicBezTo>
                              <a:cubicBezTo>
                                <a:pt x="116614" y="1365442"/>
                                <a:pt x="98156" y="1332855"/>
                                <a:pt x="77492" y="1301858"/>
                              </a:cubicBezTo>
                              <a:lnTo>
                                <a:pt x="46495" y="1255363"/>
                              </a:lnTo>
                              <a:lnTo>
                                <a:pt x="15499" y="1162373"/>
                              </a:lnTo>
                              <a:lnTo>
                                <a:pt x="0" y="1115878"/>
                              </a:lnTo>
                              <a:cubicBezTo>
                                <a:pt x="749" y="1109137"/>
                                <a:pt x="13527" y="905383"/>
                                <a:pt x="46495" y="883404"/>
                              </a:cubicBezTo>
                              <a:lnTo>
                                <a:pt x="92990" y="852407"/>
                              </a:lnTo>
                              <a:lnTo>
                                <a:pt x="154983" y="759417"/>
                              </a:lnTo>
                              <a:lnTo>
                                <a:pt x="185980" y="712922"/>
                              </a:lnTo>
                              <a:cubicBezTo>
                                <a:pt x="232550" y="573214"/>
                                <a:pt x="227495" y="629079"/>
                                <a:pt x="201478" y="433953"/>
                              </a:cubicBezTo>
                              <a:cubicBezTo>
                                <a:pt x="199319" y="417760"/>
                                <a:pt x="193914" y="401739"/>
                                <a:pt x="185980" y="387458"/>
                              </a:cubicBezTo>
                              <a:cubicBezTo>
                                <a:pt x="185972" y="387443"/>
                                <a:pt x="108493" y="271228"/>
                                <a:pt x="92990" y="247973"/>
                              </a:cubicBezTo>
                              <a:cubicBezTo>
                                <a:pt x="82658" y="232475"/>
                                <a:pt x="67884" y="219149"/>
                                <a:pt x="61994" y="201478"/>
                              </a:cubicBezTo>
                              <a:lnTo>
                                <a:pt x="46495" y="154983"/>
                              </a:lnTo>
                              <a:cubicBezTo>
                                <a:pt x="51661" y="129153"/>
                                <a:pt x="52745" y="102157"/>
                                <a:pt x="61994" y="77492"/>
                              </a:cubicBezTo>
                              <a:cubicBezTo>
                                <a:pt x="73725" y="46209"/>
                                <a:pt x="101290" y="22697"/>
                                <a:pt x="123987" y="0"/>
                              </a:cubicBezTo>
                            </a:path>
                          </a:pathLst>
                        </a:custGeom>
                        <a:noFill/>
                        <a:ln w="76200"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5" name="Down Arrow 104"/>
                        <p:cNvSpPr/>
                        <p:nvPr/>
                      </p:nvSpPr>
                      <p:spPr>
                        <a:xfrm rot="10800000">
                          <a:off x="7323163" y="679037"/>
                          <a:ext cx="860958" cy="1641296"/>
                        </a:xfrm>
                        <a:prstGeom prst="downArrow">
                          <a:avLst/>
                        </a:prstGeom>
                        <a:blipFill>
                          <a:blip r:embed="rId8"/>
                          <a:tile tx="0" ty="0" sx="100000" sy="100000" flip="none" algn="tl"/>
                        </a:blipFill>
                        <a:ln w="63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6" name="Freeform 105"/>
                        <p:cNvSpPr/>
                        <p:nvPr/>
                      </p:nvSpPr>
                      <p:spPr>
                        <a:xfrm>
                          <a:off x="8053229" y="3478538"/>
                          <a:ext cx="344221" cy="1754698"/>
                        </a:xfrm>
                        <a:custGeom>
                          <a:avLst/>
                          <a:gdLst>
                            <a:gd name="connsiteX0" fmla="*/ 92989 w 344221"/>
                            <a:gd name="connsiteY0" fmla="*/ 0 h 1503336"/>
                            <a:gd name="connsiteX1" fmla="*/ 170481 w 344221"/>
                            <a:gd name="connsiteY1" fmla="*/ 46495 h 1503336"/>
                            <a:gd name="connsiteX2" fmla="*/ 185979 w 344221"/>
                            <a:gd name="connsiteY2" fmla="*/ 92990 h 1503336"/>
                            <a:gd name="connsiteX3" fmla="*/ 216976 w 344221"/>
                            <a:gd name="connsiteY3" fmla="*/ 139485 h 1503336"/>
                            <a:gd name="connsiteX4" fmla="*/ 263471 w 344221"/>
                            <a:gd name="connsiteY4" fmla="*/ 232475 h 1503336"/>
                            <a:gd name="connsiteX5" fmla="*/ 309966 w 344221"/>
                            <a:gd name="connsiteY5" fmla="*/ 325465 h 1503336"/>
                            <a:gd name="connsiteX6" fmla="*/ 325464 w 344221"/>
                            <a:gd name="connsiteY6" fmla="*/ 371960 h 1503336"/>
                            <a:gd name="connsiteX7" fmla="*/ 325464 w 344221"/>
                            <a:gd name="connsiteY7" fmla="*/ 774916 h 1503336"/>
                            <a:gd name="connsiteX8" fmla="*/ 309966 w 344221"/>
                            <a:gd name="connsiteY8" fmla="*/ 836909 h 1503336"/>
                            <a:gd name="connsiteX9" fmla="*/ 278969 w 344221"/>
                            <a:gd name="connsiteY9" fmla="*/ 929899 h 1503336"/>
                            <a:gd name="connsiteX10" fmla="*/ 263471 w 344221"/>
                            <a:gd name="connsiteY10" fmla="*/ 976394 h 1503336"/>
                            <a:gd name="connsiteX11" fmla="*/ 216976 w 344221"/>
                            <a:gd name="connsiteY11" fmla="*/ 1069384 h 1503336"/>
                            <a:gd name="connsiteX12" fmla="*/ 185979 w 344221"/>
                            <a:gd name="connsiteY12" fmla="*/ 1162373 h 1503336"/>
                            <a:gd name="connsiteX13" fmla="*/ 123986 w 344221"/>
                            <a:gd name="connsiteY13" fmla="*/ 1255363 h 1503336"/>
                            <a:gd name="connsiteX14" fmla="*/ 108488 w 344221"/>
                            <a:gd name="connsiteY14" fmla="*/ 1301858 h 1503336"/>
                            <a:gd name="connsiteX15" fmla="*/ 77491 w 344221"/>
                            <a:gd name="connsiteY15" fmla="*/ 1348353 h 1503336"/>
                            <a:gd name="connsiteX16" fmla="*/ 15498 w 344221"/>
                            <a:gd name="connsiteY16" fmla="*/ 1487838 h 1503336"/>
                            <a:gd name="connsiteX17" fmla="*/ 0 w 344221"/>
                            <a:gd name="connsiteY17" fmla="*/ 1503336 h 1503336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</a:cxnLst>
                          <a:rect l="l" t="t" r="r" b="b"/>
                          <a:pathLst>
                            <a:path w="344221" h="1503336">
                              <a:moveTo>
                                <a:pt x="92989" y="0"/>
                              </a:moveTo>
                              <a:cubicBezTo>
                                <a:pt x="118820" y="15498"/>
                                <a:pt x="149181" y="25195"/>
                                <a:pt x="170481" y="46495"/>
                              </a:cubicBezTo>
                              <a:cubicBezTo>
                                <a:pt x="182033" y="58047"/>
                                <a:pt x="178673" y="78378"/>
                                <a:pt x="185979" y="92990"/>
                              </a:cubicBezTo>
                              <a:cubicBezTo>
                                <a:pt x="194309" y="109650"/>
                                <a:pt x="206644" y="123987"/>
                                <a:pt x="216976" y="139485"/>
                              </a:cubicBezTo>
                              <a:cubicBezTo>
                                <a:pt x="255931" y="256351"/>
                                <a:pt x="203383" y="112299"/>
                                <a:pt x="263471" y="232475"/>
                              </a:cubicBezTo>
                              <a:cubicBezTo>
                                <a:pt x="327637" y="360807"/>
                                <a:pt x="221133" y="192216"/>
                                <a:pt x="309966" y="325465"/>
                              </a:cubicBezTo>
                              <a:cubicBezTo>
                                <a:pt x="315132" y="340963"/>
                                <a:pt x="321920" y="356012"/>
                                <a:pt x="325464" y="371960"/>
                              </a:cubicBezTo>
                              <a:cubicBezTo>
                                <a:pt x="358410" y="520221"/>
                                <a:pt x="341078" y="587543"/>
                                <a:pt x="325464" y="774916"/>
                              </a:cubicBezTo>
                              <a:cubicBezTo>
                                <a:pt x="323695" y="796143"/>
                                <a:pt x="316087" y="816507"/>
                                <a:pt x="309966" y="836909"/>
                              </a:cubicBezTo>
                              <a:cubicBezTo>
                                <a:pt x="300577" y="868204"/>
                                <a:pt x="289301" y="898902"/>
                                <a:pt x="278969" y="929899"/>
                              </a:cubicBezTo>
                              <a:lnTo>
                                <a:pt x="263471" y="976394"/>
                              </a:lnTo>
                              <a:cubicBezTo>
                                <a:pt x="206951" y="1145952"/>
                                <a:pt x="297088" y="889132"/>
                                <a:pt x="216976" y="1069384"/>
                              </a:cubicBezTo>
                              <a:cubicBezTo>
                                <a:pt x="203706" y="1099241"/>
                                <a:pt x="204103" y="1135187"/>
                                <a:pt x="185979" y="1162373"/>
                              </a:cubicBezTo>
                              <a:lnTo>
                                <a:pt x="123986" y="1255363"/>
                              </a:lnTo>
                              <a:cubicBezTo>
                                <a:pt x="118820" y="1270861"/>
                                <a:pt x="115794" y="1287246"/>
                                <a:pt x="108488" y="1301858"/>
                              </a:cubicBezTo>
                              <a:cubicBezTo>
                                <a:pt x="100158" y="1318518"/>
                                <a:pt x="85056" y="1331332"/>
                                <a:pt x="77491" y="1348353"/>
                              </a:cubicBezTo>
                              <a:cubicBezTo>
                                <a:pt x="26089" y="1464009"/>
                                <a:pt x="72895" y="1411310"/>
                                <a:pt x="15498" y="1487838"/>
                              </a:cubicBezTo>
                              <a:cubicBezTo>
                                <a:pt x="11114" y="1493683"/>
                                <a:pt x="5166" y="1498170"/>
                                <a:pt x="0" y="1503336"/>
                              </a:cubicBezTo>
                            </a:path>
                          </a:pathLst>
                        </a:custGeom>
                        <a:noFill/>
                        <a:ln w="76200"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7" name="Down Arrow 106"/>
                        <p:cNvSpPr/>
                        <p:nvPr/>
                      </p:nvSpPr>
                      <p:spPr>
                        <a:xfrm flipH="1">
                          <a:off x="7994991" y="5233236"/>
                          <a:ext cx="144292" cy="92785"/>
                        </a:xfrm>
                        <a:prstGeom prst="downArrow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8" name="Oval 107"/>
                        <p:cNvSpPr/>
                        <p:nvPr/>
                      </p:nvSpPr>
                      <p:spPr>
                        <a:xfrm>
                          <a:off x="4744704" y="4314523"/>
                          <a:ext cx="946973" cy="369332"/>
                        </a:xfrm>
                        <a:prstGeom prst="ellipse">
                          <a:avLst/>
                        </a:prstGeom>
                        <a:solidFill>
                          <a:srgbClr val="FFEEBD"/>
                        </a:solidFill>
                        <a:ln>
                          <a:prstDash val="sysDot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F__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109" name="Group 108"/>
                        <p:cNvGrpSpPr/>
                        <p:nvPr/>
                      </p:nvGrpSpPr>
                      <p:grpSpPr>
                        <a:xfrm>
                          <a:off x="6206556" y="3884881"/>
                          <a:ext cx="946973" cy="370263"/>
                          <a:chOff x="6206556" y="3884881"/>
                          <a:chExt cx="946973" cy="370263"/>
                        </a:xfrm>
                      </p:grpSpPr>
                      <p:sp>
                        <p:nvSpPr>
                          <p:cNvPr id="119" name="Oval 118"/>
                          <p:cNvSpPr/>
                          <p:nvPr/>
                        </p:nvSpPr>
                        <p:spPr>
                          <a:xfrm>
                            <a:off x="6206556" y="3884881"/>
                            <a:ext cx="946973" cy="369332"/>
                          </a:xfrm>
                          <a:prstGeom prst="ellipse">
                            <a:avLst/>
                          </a:prstGeom>
                          <a:solidFill>
                            <a:srgbClr val="FFEEBD"/>
                          </a:solidFill>
                          <a:ln>
                            <a:prstDash val="sysDot"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 smtClean="0">
                                <a:solidFill>
                                  <a:schemeClr val="tx1"/>
                                </a:solidFill>
                              </a:rPr>
                              <a:t>H___</a:t>
                            </a:r>
                            <a:endParaRPr lang="en-US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0" name="Rectangle 119"/>
                          <p:cNvSpPr/>
                          <p:nvPr/>
                        </p:nvSpPr>
                        <p:spPr>
                          <a:xfrm>
                            <a:off x="6494438" y="3885812"/>
                            <a:ext cx="184731" cy="369332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endParaRPr lang="en-US" b="1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10" name="Group 109"/>
                        <p:cNvGrpSpPr/>
                        <p:nvPr/>
                      </p:nvGrpSpPr>
                      <p:grpSpPr>
                        <a:xfrm>
                          <a:off x="6519656" y="1508100"/>
                          <a:ext cx="946973" cy="369332"/>
                          <a:chOff x="6519656" y="1508100"/>
                          <a:chExt cx="946973" cy="369332"/>
                        </a:xfrm>
                      </p:grpSpPr>
                      <p:sp>
                        <p:nvSpPr>
                          <p:cNvPr id="117" name="Oval 116"/>
                          <p:cNvSpPr/>
                          <p:nvPr/>
                        </p:nvSpPr>
                        <p:spPr>
                          <a:xfrm>
                            <a:off x="6519656" y="1508100"/>
                            <a:ext cx="946973" cy="369332"/>
                          </a:xfrm>
                          <a:prstGeom prst="ellipse">
                            <a:avLst/>
                          </a:prstGeom>
                          <a:solidFill>
                            <a:srgbClr val="FFEEBD"/>
                          </a:solidFill>
                          <a:ln>
                            <a:prstDash val="sysDot"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 smtClean="0">
                                <a:solidFill>
                                  <a:schemeClr val="tx1"/>
                                </a:solidFill>
                              </a:rPr>
                              <a:t>I___</a:t>
                            </a:r>
                            <a:endParaRPr lang="en-US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8" name="Rectangle 117"/>
                          <p:cNvSpPr/>
                          <p:nvPr/>
                        </p:nvSpPr>
                        <p:spPr>
                          <a:xfrm flipH="1">
                            <a:off x="6815689" y="1508100"/>
                            <a:ext cx="576698" cy="369332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endParaRPr lang="en-US" b="1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111" name="Oval 110"/>
                        <p:cNvSpPr/>
                        <p:nvPr/>
                      </p:nvSpPr>
                      <p:spPr>
                        <a:xfrm>
                          <a:off x="7201220" y="4673418"/>
                          <a:ext cx="946973" cy="369332"/>
                        </a:xfrm>
                        <a:prstGeom prst="ellipse">
                          <a:avLst/>
                        </a:prstGeom>
                        <a:solidFill>
                          <a:srgbClr val="FFEEBD"/>
                        </a:solidFill>
                        <a:ln>
                          <a:prstDash val="sysDot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K___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112" name="Group 111"/>
                        <p:cNvGrpSpPr/>
                        <p:nvPr/>
                      </p:nvGrpSpPr>
                      <p:grpSpPr>
                        <a:xfrm>
                          <a:off x="7444276" y="1617635"/>
                          <a:ext cx="946973" cy="512637"/>
                          <a:chOff x="7444276" y="1617635"/>
                          <a:chExt cx="946973" cy="512637"/>
                        </a:xfrm>
                      </p:grpSpPr>
                      <p:sp>
                        <p:nvSpPr>
                          <p:cNvPr id="115" name="Oval 114"/>
                          <p:cNvSpPr/>
                          <p:nvPr/>
                        </p:nvSpPr>
                        <p:spPr>
                          <a:xfrm>
                            <a:off x="7444276" y="1617635"/>
                            <a:ext cx="946973" cy="369332"/>
                          </a:xfrm>
                          <a:prstGeom prst="ellipse">
                            <a:avLst/>
                          </a:prstGeom>
                          <a:solidFill>
                            <a:srgbClr val="FFEEBD"/>
                          </a:solidFill>
                          <a:ln>
                            <a:prstDash val="sysDot"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 smtClean="0">
                                <a:solidFill>
                                  <a:schemeClr val="tx1"/>
                                </a:solidFill>
                              </a:rPr>
                              <a:t>L __</a:t>
                            </a:r>
                            <a:endParaRPr lang="en-US" b="1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6" name="Rectangle 115"/>
                          <p:cNvSpPr/>
                          <p:nvPr/>
                        </p:nvSpPr>
                        <p:spPr>
                          <a:xfrm>
                            <a:off x="7729489" y="1760940"/>
                            <a:ext cx="184731" cy="369332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endParaRPr lang="en-US" b="1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114" name="Oval 113"/>
                        <p:cNvSpPr/>
                        <p:nvPr/>
                      </p:nvSpPr>
                      <p:spPr>
                        <a:xfrm>
                          <a:off x="8069342" y="4207364"/>
                          <a:ext cx="946973" cy="369332"/>
                        </a:xfrm>
                        <a:prstGeom prst="ellipse">
                          <a:avLst/>
                        </a:prstGeom>
                        <a:solidFill>
                          <a:srgbClr val="FFEEBD"/>
                        </a:solidFill>
                        <a:ln>
                          <a:prstDash val="sysDot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M__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91" name="Circular Arrow 90"/>
                      <p:cNvSpPr/>
                      <p:nvPr/>
                    </p:nvSpPr>
                    <p:spPr>
                      <a:xfrm rot="20092657">
                        <a:off x="3210017" y="1503297"/>
                        <a:ext cx="3014119" cy="2588340"/>
                      </a:xfrm>
                      <a:prstGeom prst="circularArrow">
                        <a:avLst>
                          <a:gd name="adj1" fmla="val 12500"/>
                          <a:gd name="adj2" fmla="val 1142319"/>
                          <a:gd name="adj3" fmla="val 20457681"/>
                          <a:gd name="adj4" fmla="val 14620263"/>
                          <a:gd name="adj5" fmla="val 12500"/>
                        </a:avLst>
                      </a:prstGeom>
                      <a:noFill/>
                      <a:ln w="28575">
                        <a:solidFill>
                          <a:srgbClr val="FFFF00"/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2" name="Oval 91"/>
                      <p:cNvSpPr/>
                      <p:nvPr/>
                    </p:nvSpPr>
                    <p:spPr>
                      <a:xfrm>
                        <a:off x="4497029" y="1688355"/>
                        <a:ext cx="946973" cy="369332"/>
                      </a:xfrm>
                      <a:prstGeom prst="ellipse">
                        <a:avLst/>
                      </a:prstGeom>
                      <a:solidFill>
                        <a:srgbClr val="FFEEBD"/>
                      </a:solidFill>
                      <a:ln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r>
                          <a:rPr lang="en-US" dirty="0" smtClean="0">
                            <a:solidFill>
                              <a:schemeClr val="tx1"/>
                            </a:solidFill>
                          </a:rPr>
                          <a:t>J</a:t>
                        </a:r>
                        <a:r>
                          <a:rPr lang="en-US" b="1" dirty="0">
                            <a:solidFill>
                              <a:srgbClr val="FF0000"/>
                            </a:solidFill>
                          </a:rPr>
                          <a:t> </a:t>
                        </a:r>
                        <a:r>
                          <a:rPr lang="en-US" b="1" dirty="0" smtClean="0">
                            <a:solidFill>
                              <a:schemeClr val="tx1"/>
                            </a:solidFill>
                          </a:rPr>
                          <a:t>___</a:t>
                        </a:r>
                        <a:endParaRPr lang="en-US" b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93" name="Circular Arrow 92"/>
                      <p:cNvSpPr/>
                      <p:nvPr/>
                    </p:nvSpPr>
                    <p:spPr>
                      <a:xfrm rot="1120989" flipV="1">
                        <a:off x="2905066" y="4220801"/>
                        <a:ext cx="3014119" cy="2588340"/>
                      </a:xfrm>
                      <a:prstGeom prst="circularArrow">
                        <a:avLst>
                          <a:gd name="adj1" fmla="val 12500"/>
                          <a:gd name="adj2" fmla="val 1142319"/>
                          <a:gd name="adj3" fmla="val 20457681"/>
                          <a:gd name="adj4" fmla="val 14620263"/>
                          <a:gd name="adj5" fmla="val 12500"/>
                        </a:avLst>
                      </a:prstGeom>
                      <a:noFill/>
                      <a:ln w="28575">
                        <a:solidFill>
                          <a:srgbClr val="FFFF00"/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4" name="Oval 93"/>
                      <p:cNvSpPr/>
                      <p:nvPr/>
                    </p:nvSpPr>
                    <p:spPr>
                      <a:xfrm>
                        <a:off x="4008917" y="6282876"/>
                        <a:ext cx="946973" cy="369332"/>
                      </a:xfrm>
                      <a:prstGeom prst="ellipse">
                        <a:avLst/>
                      </a:prstGeom>
                      <a:solidFill>
                        <a:srgbClr val="FFEEBD"/>
                      </a:solidFill>
                      <a:ln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r>
                          <a:rPr lang="en-US" dirty="0" smtClean="0">
                            <a:solidFill>
                              <a:schemeClr val="tx1"/>
                            </a:solidFill>
                          </a:rPr>
                          <a:t>E___    </a:t>
                        </a:r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85" name="Rectangle 84"/>
                  <p:cNvSpPr/>
                  <p:nvPr/>
                </p:nvSpPr>
                <p:spPr>
                  <a:xfrm>
                    <a:off x="5657264" y="4677723"/>
                    <a:ext cx="444352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="1" dirty="0" smtClean="0">
                        <a:solidFill>
                          <a:srgbClr val="FF0000"/>
                        </a:solidFill>
                      </a:rPr>
                      <a:t>25</a:t>
                    </a:r>
                    <a:endParaRPr lang="en-US" sz="2000" b="1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4323098" y="6204318"/>
                    <a:ext cx="791375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>
                        <a:solidFill>
                          <a:srgbClr val="FF0000"/>
                        </a:solidFill>
                      </a:rPr>
                      <a:t> 48</a:t>
                    </a:r>
                    <a:endParaRPr lang="en-US" sz="20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6494438" y="3885812"/>
                  <a:ext cx="53572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</a:rPr>
                    <a:t>105</a:t>
                  </a:r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 flipH="1">
                  <a:off x="6815689" y="1491671"/>
                  <a:ext cx="576698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</a:rPr>
                    <a:t>12</a:t>
                  </a:r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77" name="Rectangle 76"/>
              <p:cNvSpPr/>
              <p:nvPr/>
            </p:nvSpPr>
            <p:spPr>
              <a:xfrm>
                <a:off x="5134770" y="4230591"/>
                <a:ext cx="3145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6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2" name="Rectangle 61"/>
            <p:cNvSpPr/>
            <p:nvPr/>
          </p:nvSpPr>
          <p:spPr>
            <a:xfrm flipH="1">
              <a:off x="4785889" y="1658487"/>
              <a:ext cx="57669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22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3" name="Rounded Rectangular Callout 112"/>
          <p:cNvSpPr/>
          <p:nvPr/>
        </p:nvSpPr>
        <p:spPr>
          <a:xfrm>
            <a:off x="228600" y="448105"/>
            <a:ext cx="4191000" cy="1641297"/>
          </a:xfrm>
          <a:prstGeom prst="wedgeRoundRectCallout">
            <a:avLst>
              <a:gd name="adj1" fmla="val -49261"/>
              <a:gd name="adj2" fmla="val 248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mic Sans MS" pitchFamily="66" charset="0"/>
              </a:rPr>
              <a:t>Satellites record about </a:t>
            </a:r>
            <a:r>
              <a:rPr lang="en-US" sz="2400" b="1" dirty="0" smtClean="0">
                <a:latin typeface="Comic Sans MS" pitchFamily="66" charset="0"/>
              </a:rPr>
              <a:t>58 </a:t>
            </a:r>
            <a:r>
              <a:rPr lang="en-US" sz="2400" b="1" dirty="0" smtClean="0">
                <a:latin typeface="Comic Sans MS" pitchFamily="66" charset="0"/>
              </a:rPr>
              <a:t>parcels </a:t>
            </a:r>
            <a:r>
              <a:rPr lang="en-US" sz="2400" b="1" dirty="0">
                <a:latin typeface="Comic Sans MS" pitchFamily="66" charset="0"/>
              </a:rPr>
              <a:t>of radiation moving to outer space from the atmosphere.</a:t>
            </a:r>
          </a:p>
        </p:txBody>
      </p:sp>
      <p:sp>
        <p:nvSpPr>
          <p:cNvPr id="51" name="Rounded Rectangular Callout 50"/>
          <p:cNvSpPr/>
          <p:nvPr/>
        </p:nvSpPr>
        <p:spPr>
          <a:xfrm>
            <a:off x="214643" y="443944"/>
            <a:ext cx="4191000" cy="1641297"/>
          </a:xfrm>
          <a:prstGeom prst="wedgeRoundRectCallout">
            <a:avLst>
              <a:gd name="adj1" fmla="val 125458"/>
              <a:gd name="adj2" fmla="val 316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mic Sans MS" pitchFamily="66" charset="0"/>
              </a:rPr>
              <a:t>Satellites record about </a:t>
            </a:r>
            <a:r>
              <a:rPr lang="en-US" sz="2400" b="1" dirty="0" smtClean="0">
                <a:latin typeface="Comic Sans MS" pitchFamily="66" charset="0"/>
              </a:rPr>
              <a:t>58 parcels </a:t>
            </a:r>
            <a:r>
              <a:rPr lang="en-US" sz="2400" b="1" dirty="0">
                <a:latin typeface="Comic Sans MS" pitchFamily="66" charset="0"/>
              </a:rPr>
              <a:t>of radiation moving to outer space from the atmosphere.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7811886" y="156955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58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5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/>
              <a:t>2</a:t>
            </a:fld>
            <a:endParaRPr lang="en-US"/>
          </a:p>
        </p:txBody>
      </p:sp>
      <p:sp>
        <p:nvSpPr>
          <p:cNvPr id="59" name="Rounded Rectangular Callout 58"/>
          <p:cNvSpPr/>
          <p:nvPr/>
        </p:nvSpPr>
        <p:spPr>
          <a:xfrm>
            <a:off x="4596581" y="1814901"/>
            <a:ext cx="4320396" cy="3442899"/>
          </a:xfrm>
          <a:prstGeom prst="wedgeRoundRectCallout">
            <a:avLst>
              <a:gd name="adj1" fmla="val 21891"/>
              <a:gd name="adj2" fmla="val -487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latin typeface="Comic Sans MS" pitchFamily="66" charset="0"/>
              </a:rPr>
              <a:t>Part 1:</a:t>
            </a:r>
            <a:r>
              <a:rPr lang="en-US" sz="5400" b="1" dirty="0" smtClean="0">
                <a:latin typeface="Comic Sans MS" pitchFamily="66" charset="0"/>
              </a:rPr>
              <a:t> Sunlight</a:t>
            </a:r>
            <a:endParaRPr lang="en-US" sz="5400" b="1" dirty="0">
              <a:latin typeface="Comic Sans MS" pitchFamily="66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099590" y="189369"/>
            <a:ext cx="1918309" cy="1625532"/>
            <a:chOff x="3872891" y="435793"/>
            <a:chExt cx="1918309" cy="1625532"/>
          </a:xfrm>
        </p:grpSpPr>
        <p:pic>
          <p:nvPicPr>
            <p:cNvPr id="61" name="Picture 3" descr="C:\Users\mater1ml\AppData\Local\Microsoft\Windows\Temporary Internet Files\Content.IE5\YRD2XUJW\MC910217683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5429" y="648516"/>
              <a:ext cx="892372" cy="720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" name="Rectangle 61"/>
            <p:cNvSpPr/>
            <p:nvPr/>
          </p:nvSpPr>
          <p:spPr>
            <a:xfrm>
              <a:off x="3872891" y="435793"/>
              <a:ext cx="1918309" cy="1625532"/>
            </a:xfrm>
            <a:prstGeom prst="rect">
              <a:avLst/>
            </a:prstGeom>
          </p:spPr>
          <p:txBody>
            <a:bodyPr wrap="square">
              <a:prstTxWarp prst="textArchUp">
                <a:avLst/>
              </a:prstTxWarp>
              <a:spAutoFit/>
            </a:bodyPr>
            <a:lstStyle/>
            <a:p>
              <a:r>
                <a:rPr lang="en-US" sz="2800" b="1" dirty="0" smtClean="0"/>
                <a:t>Earth’s Energy Budget</a:t>
              </a:r>
              <a:endParaRPr lang="en-US" sz="2800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0" y="648192"/>
            <a:ext cx="926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OUTER SPACE</a:t>
            </a:r>
            <a:endParaRPr lang="en-US" sz="1600" b="1" dirty="0"/>
          </a:p>
        </p:txBody>
      </p:sp>
      <p:grpSp>
        <p:nvGrpSpPr>
          <p:cNvPr id="65" name="Group 64"/>
          <p:cNvGrpSpPr/>
          <p:nvPr/>
        </p:nvGrpSpPr>
        <p:grpSpPr>
          <a:xfrm>
            <a:off x="-69961" y="0"/>
            <a:ext cx="4191987" cy="6858000"/>
            <a:chOff x="-69961" y="0"/>
            <a:chExt cx="4191987" cy="6858000"/>
          </a:xfrm>
        </p:grpSpPr>
        <p:grpSp>
          <p:nvGrpSpPr>
            <p:cNvPr id="58" name="Group 57"/>
            <p:cNvGrpSpPr/>
            <p:nvPr/>
          </p:nvGrpSpPr>
          <p:grpSpPr>
            <a:xfrm>
              <a:off x="-69961" y="0"/>
              <a:ext cx="4191987" cy="6858000"/>
              <a:chOff x="-19390" y="-9527"/>
              <a:chExt cx="4191987" cy="6858000"/>
            </a:xfrm>
          </p:grpSpPr>
          <p:sp>
            <p:nvSpPr>
              <p:cNvPr id="30" name="Diagonal Stripe 29"/>
              <p:cNvSpPr/>
              <p:nvPr/>
            </p:nvSpPr>
            <p:spPr>
              <a:xfrm>
                <a:off x="1725238" y="2536094"/>
                <a:ext cx="354433" cy="384193"/>
              </a:xfrm>
              <a:prstGeom prst="diagStrip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-19390" y="-9527"/>
                <a:ext cx="4191987" cy="6858000"/>
                <a:chOff x="-19390" y="-9527"/>
                <a:chExt cx="4191987" cy="6858000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-19390" y="-9527"/>
                  <a:ext cx="4191987" cy="6858000"/>
                  <a:chOff x="-85697" y="850"/>
                  <a:chExt cx="4191987" cy="6858000"/>
                </a:xfrm>
              </p:grpSpPr>
              <p:sp>
                <p:nvSpPr>
                  <p:cNvPr id="38" name="Left Arrow 37"/>
                  <p:cNvSpPr/>
                  <p:nvPr/>
                </p:nvSpPr>
                <p:spPr>
                  <a:xfrm rot="2549723">
                    <a:off x="-85697" y="2024743"/>
                    <a:ext cx="2035683" cy="368767"/>
                  </a:xfrm>
                  <a:prstGeom prst="leftArrow">
                    <a:avLst/>
                  </a:prstGeom>
                  <a:solidFill>
                    <a:srgbClr val="FFFF0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Explosion 1 38"/>
                  <p:cNvSpPr/>
                  <p:nvPr/>
                </p:nvSpPr>
                <p:spPr>
                  <a:xfrm>
                    <a:off x="999182" y="850"/>
                    <a:ext cx="2594142" cy="1501992"/>
                  </a:xfrm>
                  <a:prstGeom prst="irregularSeal1">
                    <a:avLst/>
                  </a:prstGeom>
                  <a:solidFill>
                    <a:srgbClr val="FFFF0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0" name="Group 39"/>
                  <p:cNvGrpSpPr/>
                  <p:nvPr/>
                </p:nvGrpSpPr>
                <p:grpSpPr>
                  <a:xfrm>
                    <a:off x="523706" y="951875"/>
                    <a:ext cx="3582584" cy="5906975"/>
                    <a:chOff x="2388358" y="951025"/>
                    <a:chExt cx="3582584" cy="5906975"/>
                  </a:xfrm>
                </p:grpSpPr>
                <p:pic>
                  <p:nvPicPr>
                    <p:cNvPr id="48" name="Picture 10" descr="C:\Users\mater1ml\AppData\Local\Microsoft\Windows\Temporary Internet Files\Content.IE5\YRD2XUJW\MC900437657[1].wm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403754" y="4946650"/>
                      <a:ext cx="3567188" cy="1911350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49" name="Group 48"/>
                    <p:cNvGrpSpPr/>
                    <p:nvPr/>
                  </p:nvGrpSpPr>
                  <p:grpSpPr>
                    <a:xfrm>
                      <a:off x="2388358" y="1896715"/>
                      <a:ext cx="3359623" cy="2037101"/>
                      <a:chOff x="2620740" y="2209800"/>
                      <a:chExt cx="2941860" cy="1686715"/>
                    </a:xfrm>
                  </p:grpSpPr>
                  <p:sp>
                    <p:nvSpPr>
                      <p:cNvPr id="51" name="Oval 50"/>
                      <p:cNvSpPr/>
                      <p:nvPr/>
                    </p:nvSpPr>
                    <p:spPr>
                      <a:xfrm>
                        <a:off x="2819400" y="2209800"/>
                        <a:ext cx="2743200" cy="1447800"/>
                      </a:xfrm>
                      <a:prstGeom prst="ellipse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pic>
                    <p:nvPicPr>
                      <p:cNvPr id="53" name="Picture 4" descr="C:\Users\mater1ml\AppData\Local\Microsoft\Windows\Temporary Internet Files\Content.IE5\4NF0860B\MC900432591[1]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740" y="2714023"/>
                        <a:ext cx="558686" cy="5586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54" name="Picture 4" descr="C:\Users\mater1ml\AppData\Local\Microsoft\Windows\Temporary Internet Files\Content.IE5\4NF0860B\MC900432591[1]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57" y="3337829"/>
                        <a:ext cx="558686" cy="5586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55" name="Picture 4" descr="C:\Users\mater1ml\AppData\Local\Microsoft\Windows\Temporary Internet Files\Content.IE5\4NF0860B\MC900432591[1]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3508" y="2993366"/>
                        <a:ext cx="558686" cy="5586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grpSp>
                <p:sp>
                  <p:nvSpPr>
                    <p:cNvPr id="50" name="Down Arrow 49"/>
                    <p:cNvSpPr/>
                    <p:nvPr/>
                  </p:nvSpPr>
                  <p:spPr>
                    <a:xfrm>
                      <a:off x="3700800" y="951025"/>
                      <a:ext cx="860958" cy="4876800"/>
                    </a:xfrm>
                    <a:prstGeom prst="downArrow">
                      <a:avLst/>
                    </a:prstGeom>
                    <a:solidFill>
                      <a:srgbClr val="FFFF0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856485" y="430025"/>
                    <a:ext cx="820285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/>
                      <a:t>SUN</a:t>
                    </a:r>
                    <a:endParaRPr lang="en-US" b="1" dirty="0"/>
                  </a:p>
                </p:txBody>
              </p:sp>
              <p:sp>
                <p:nvSpPr>
                  <p:cNvPr id="42" name="Rectangle 41"/>
                  <p:cNvSpPr/>
                  <p:nvPr/>
                </p:nvSpPr>
                <p:spPr>
                  <a:xfrm>
                    <a:off x="1821979" y="951875"/>
                    <a:ext cx="785779" cy="1635732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Right Arrow 42"/>
                  <p:cNvSpPr/>
                  <p:nvPr/>
                </p:nvSpPr>
                <p:spPr>
                  <a:xfrm rot="2631524">
                    <a:off x="2320149" y="2614084"/>
                    <a:ext cx="695492" cy="344186"/>
                  </a:xfrm>
                  <a:prstGeom prst="rightArrow">
                    <a:avLst/>
                  </a:prstGeom>
                  <a:solidFill>
                    <a:srgbClr val="FFFF0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>
                  <a:xfrm>
                    <a:off x="1991638" y="2565368"/>
                    <a:ext cx="364031" cy="2671274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2895775" y="2265083"/>
                    <a:ext cx="820285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/>
                      <a:t>AIR</a:t>
                    </a:r>
                  </a:p>
                  <a:p>
                    <a:r>
                      <a:rPr lang="en-US" sz="1600" dirty="0" smtClean="0"/>
                      <a:t>____</a:t>
                    </a:r>
                    <a:endParaRPr lang="en-US" sz="1400" dirty="0" smtClean="0"/>
                  </a:p>
                </p:txBody>
              </p:sp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1095354" y="5597842"/>
                    <a:ext cx="1083701" cy="73866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/>
                      <a:t>EARTH</a:t>
                    </a:r>
                  </a:p>
                  <a:p>
                    <a:r>
                      <a:rPr lang="en-US" dirty="0" smtClean="0"/>
                      <a:t>      ____</a:t>
                    </a:r>
                    <a:endParaRPr lang="en-US" sz="1400" dirty="0"/>
                  </a:p>
                </p:txBody>
              </p:sp>
              <p:sp>
                <p:nvSpPr>
                  <p:cNvPr id="47" name="Left Arrow 46"/>
                  <p:cNvSpPr/>
                  <p:nvPr/>
                </p:nvSpPr>
                <p:spPr>
                  <a:xfrm rot="3361445">
                    <a:off x="-566380" y="3907219"/>
                    <a:ext cx="3425066" cy="269333"/>
                  </a:xfrm>
                  <a:prstGeom prst="leftArrow">
                    <a:avLst/>
                  </a:prstGeom>
                  <a:solidFill>
                    <a:srgbClr val="FFFF0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6" name="Group 55"/>
                <p:cNvGrpSpPr/>
                <p:nvPr/>
              </p:nvGrpSpPr>
              <p:grpSpPr>
                <a:xfrm>
                  <a:off x="354925" y="965428"/>
                  <a:ext cx="2950993" cy="3699068"/>
                  <a:chOff x="354925" y="965428"/>
                  <a:chExt cx="2950993" cy="3699068"/>
                </a:xfrm>
              </p:grpSpPr>
              <p:pic>
                <p:nvPicPr>
                  <p:cNvPr id="35" name="Picture 4" descr="C:\Users\mater1ml\AppData\Local\Microsoft\Windows\Temporary Internet Files\Content.IE5\4NF0860B\MC900432591[1].png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67895" y="1604908"/>
                    <a:ext cx="638023" cy="67474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34" name="Oval 33"/>
                  <p:cNvSpPr/>
                  <p:nvPr/>
                </p:nvSpPr>
                <p:spPr>
                  <a:xfrm>
                    <a:off x="354925" y="1910319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B___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784747" y="3925832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D___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1748122" y="4295164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C___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1829944" y="965428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A___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pic>
          <p:nvPicPr>
            <p:cNvPr id="64" name="Picture 4" descr="C:\Users\mater1ml\AppData\Local\Microsoft\Windows\Temporary Internet Files\Content.IE5\4NF0860B\MC900432591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4198" y="2899096"/>
              <a:ext cx="638023" cy="674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7378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5074238" y="217273"/>
            <a:ext cx="2014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OUTER SPACE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2911095" y="649169"/>
            <a:ext cx="6111249" cy="6208831"/>
            <a:chOff x="2911095" y="649169"/>
            <a:chExt cx="6111249" cy="6208831"/>
          </a:xfrm>
        </p:grpSpPr>
        <p:grpSp>
          <p:nvGrpSpPr>
            <p:cNvPr id="60" name="Group 59"/>
            <p:cNvGrpSpPr/>
            <p:nvPr/>
          </p:nvGrpSpPr>
          <p:grpSpPr>
            <a:xfrm>
              <a:off x="2911095" y="649169"/>
              <a:ext cx="6111249" cy="6208831"/>
              <a:chOff x="2911095" y="649169"/>
              <a:chExt cx="6111249" cy="6208831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2911095" y="649169"/>
                <a:ext cx="6111249" cy="6208831"/>
                <a:chOff x="2911095" y="649169"/>
                <a:chExt cx="6111249" cy="6208831"/>
              </a:xfrm>
            </p:grpSpPr>
            <p:grpSp>
              <p:nvGrpSpPr>
                <p:cNvPr id="78" name="Group 77"/>
                <p:cNvGrpSpPr/>
                <p:nvPr/>
              </p:nvGrpSpPr>
              <p:grpSpPr>
                <a:xfrm>
                  <a:off x="2911095" y="649169"/>
                  <a:ext cx="6111249" cy="6208831"/>
                  <a:chOff x="2920648" y="646646"/>
                  <a:chExt cx="6111249" cy="6208831"/>
                </a:xfrm>
              </p:grpSpPr>
              <p:grpSp>
                <p:nvGrpSpPr>
                  <p:cNvPr id="81" name="Group 80"/>
                  <p:cNvGrpSpPr/>
                  <p:nvPr/>
                </p:nvGrpSpPr>
                <p:grpSpPr>
                  <a:xfrm>
                    <a:off x="2920648" y="646646"/>
                    <a:ext cx="6111249" cy="6208831"/>
                    <a:chOff x="2920648" y="646646"/>
                    <a:chExt cx="6111249" cy="6208831"/>
                  </a:xfrm>
                </p:grpSpPr>
                <p:sp>
                  <p:nvSpPr>
                    <p:cNvPr id="87" name="Down Arrow 86"/>
                    <p:cNvSpPr/>
                    <p:nvPr/>
                  </p:nvSpPr>
                  <p:spPr>
                    <a:xfrm rot="10800000">
                      <a:off x="5582847" y="3478538"/>
                      <a:ext cx="393429" cy="1742798"/>
                    </a:xfrm>
                    <a:prstGeom prst="downArrow">
                      <a:avLst/>
                    </a:prstGeom>
                    <a:blipFill>
                      <a:blip r:embed="rId3"/>
                      <a:tile tx="0" ty="0" sx="100000" sy="100000" flip="none" algn="tl"/>
                    </a:blipFill>
                    <a:ln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" name="Oval 87"/>
                    <p:cNvSpPr/>
                    <p:nvPr/>
                  </p:nvSpPr>
                  <p:spPr>
                    <a:xfrm>
                      <a:off x="5293181" y="4683855"/>
                      <a:ext cx="946973" cy="369332"/>
                    </a:xfrm>
                    <a:prstGeom prst="ellipse">
                      <a:avLst/>
                    </a:prstGeom>
                    <a:solidFill>
                      <a:srgbClr val="FFEEBD"/>
                    </a:soli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G___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89" name="Group 88"/>
                    <p:cNvGrpSpPr/>
                    <p:nvPr/>
                  </p:nvGrpSpPr>
                  <p:grpSpPr>
                    <a:xfrm>
                      <a:off x="2920648" y="646646"/>
                      <a:ext cx="6111249" cy="6208831"/>
                      <a:chOff x="2905066" y="679037"/>
                      <a:chExt cx="6111249" cy="6208831"/>
                    </a:xfrm>
                  </p:grpSpPr>
                  <p:grpSp>
                    <p:nvGrpSpPr>
                      <p:cNvPr id="90" name="Group 89"/>
                      <p:cNvGrpSpPr/>
                      <p:nvPr/>
                    </p:nvGrpSpPr>
                    <p:grpSpPr>
                      <a:xfrm>
                        <a:off x="4744704" y="679037"/>
                        <a:ext cx="4271611" cy="6208831"/>
                        <a:chOff x="4744704" y="679037"/>
                        <a:chExt cx="4271611" cy="6208831"/>
                      </a:xfrm>
                    </p:grpSpPr>
                    <p:sp>
                      <p:nvSpPr>
                        <p:cNvPr id="95" name="Oval 94"/>
                        <p:cNvSpPr/>
                        <p:nvPr/>
                      </p:nvSpPr>
                      <p:spPr>
                        <a:xfrm>
                          <a:off x="5293181" y="2089403"/>
                          <a:ext cx="3132752" cy="1748556"/>
                        </a:xfrm>
                        <a:prstGeom prst="ellipse">
                          <a:avLst/>
                        </a:prstGeom>
                        <a:no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6" name="Down Arrow 95"/>
                        <p:cNvSpPr/>
                        <p:nvPr/>
                      </p:nvSpPr>
                      <p:spPr>
                        <a:xfrm rot="10800000">
                          <a:off x="5976274" y="3054166"/>
                          <a:ext cx="1346888" cy="2085155"/>
                        </a:xfrm>
                        <a:prstGeom prst="downArrow">
                          <a:avLst/>
                        </a:prstGeom>
                        <a:blipFill>
                          <a:blip r:embed="rId4"/>
                          <a:tile tx="0" ty="0" sx="100000" sy="100000" flip="none" algn="tl"/>
                        </a:blipFill>
                        <a:ln w="635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7" name="Left Arrow 96"/>
                        <p:cNvSpPr/>
                        <p:nvPr/>
                      </p:nvSpPr>
                      <p:spPr>
                        <a:xfrm rot="5400000">
                          <a:off x="5447976" y="2662567"/>
                          <a:ext cx="3558771" cy="246647"/>
                        </a:xfrm>
                        <a:prstGeom prst="leftArrow">
                          <a:avLst/>
                        </a:prstGeom>
                        <a:blipFill>
                          <a:blip r:embed="rId4"/>
                          <a:tile tx="0" ty="0" sx="100000" sy="100000" flip="none" algn="tl"/>
                        </a:blipFill>
                        <a:ln w="635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8" name="Down Arrow 97"/>
                        <p:cNvSpPr/>
                        <p:nvPr/>
                      </p:nvSpPr>
                      <p:spPr>
                        <a:xfrm>
                          <a:off x="7088541" y="3775908"/>
                          <a:ext cx="1050741" cy="1795025"/>
                        </a:xfrm>
                        <a:prstGeom prst="downArrow">
                          <a:avLst/>
                        </a:prstGeom>
                        <a:blipFill>
                          <a:blip r:embed="rId5"/>
                          <a:tile tx="0" ty="0" sx="100000" sy="100000" flip="none" algn="tl"/>
                        </a:blipFill>
                        <a:ln w="6350">
                          <a:solidFill>
                            <a:schemeClr val="bg2">
                              <a:lumMod val="2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pic>
                      <p:nvPicPr>
                        <p:cNvPr id="99" name="Picture 4" descr="C:\Users\mater1ml\AppData\Local\Microsoft\Windows\Temporary Internet Files\Content.IE5\4NF0860B\MC900432591[1]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6616" y="2714682"/>
                          <a:ext cx="638023" cy="6747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00" name="Picture 4" descr="C:\Users\mater1ml\AppData\Local\Microsoft\Windows\Temporary Internet Files\Content.IE5\4NF0860B\MC900432591[1]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7375" y="2698370"/>
                          <a:ext cx="638023" cy="6747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01" name="Picture 4" descr="C:\Users\mater1ml\AppData\Local\Microsoft\Windows\Temporary Internet Files\Content.IE5\4NF0860B\MC900432591[1]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57982" y="2356299"/>
                          <a:ext cx="638023" cy="6747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02" name="Picture 4" descr="C:\Users\mater1ml\AppData\Local\Microsoft\Windows\Temporary Internet Files\Content.IE5\4NF0860B\MC900432591[1]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5780" y="2152270"/>
                          <a:ext cx="638023" cy="6747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03" name="Picture 10" descr="C:\Users\mater1ml\AppData\Local\Microsoft\Windows\Temporary Internet Files\Content.IE5\YRD2XUJW\MC900437657[1].wmf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6393" y="4976518"/>
                          <a:ext cx="3567188" cy="1911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sp>
                      <p:nvSpPr>
                        <p:cNvPr id="104" name="Freeform 103"/>
                        <p:cNvSpPr/>
                        <p:nvPr/>
                      </p:nvSpPr>
                      <p:spPr>
                        <a:xfrm>
                          <a:off x="5277911" y="3585222"/>
                          <a:ext cx="289353" cy="1668506"/>
                        </a:xfrm>
                        <a:custGeom>
                          <a:avLst/>
                          <a:gdLst>
                            <a:gd name="connsiteX0" fmla="*/ 247973 w 247973"/>
                            <a:gd name="connsiteY0" fmla="*/ 1549831 h 1549831"/>
                            <a:gd name="connsiteX1" fmla="*/ 232475 w 247973"/>
                            <a:gd name="connsiteY1" fmla="*/ 1472339 h 1549831"/>
                            <a:gd name="connsiteX2" fmla="*/ 185980 w 247973"/>
                            <a:gd name="connsiteY2" fmla="*/ 1441343 h 1549831"/>
                            <a:gd name="connsiteX3" fmla="*/ 139485 w 247973"/>
                            <a:gd name="connsiteY3" fmla="*/ 1394848 h 1549831"/>
                            <a:gd name="connsiteX4" fmla="*/ 77492 w 247973"/>
                            <a:gd name="connsiteY4" fmla="*/ 1301858 h 1549831"/>
                            <a:gd name="connsiteX5" fmla="*/ 46495 w 247973"/>
                            <a:gd name="connsiteY5" fmla="*/ 1255363 h 1549831"/>
                            <a:gd name="connsiteX6" fmla="*/ 15499 w 247973"/>
                            <a:gd name="connsiteY6" fmla="*/ 1162373 h 1549831"/>
                            <a:gd name="connsiteX7" fmla="*/ 0 w 247973"/>
                            <a:gd name="connsiteY7" fmla="*/ 1115878 h 1549831"/>
                            <a:gd name="connsiteX8" fmla="*/ 46495 w 247973"/>
                            <a:gd name="connsiteY8" fmla="*/ 883404 h 1549831"/>
                            <a:gd name="connsiteX9" fmla="*/ 92990 w 247973"/>
                            <a:gd name="connsiteY9" fmla="*/ 852407 h 1549831"/>
                            <a:gd name="connsiteX10" fmla="*/ 154983 w 247973"/>
                            <a:gd name="connsiteY10" fmla="*/ 759417 h 1549831"/>
                            <a:gd name="connsiteX11" fmla="*/ 185980 w 247973"/>
                            <a:gd name="connsiteY11" fmla="*/ 712922 h 1549831"/>
                            <a:gd name="connsiteX12" fmla="*/ 201478 w 247973"/>
                            <a:gd name="connsiteY12" fmla="*/ 433953 h 1549831"/>
                            <a:gd name="connsiteX13" fmla="*/ 185980 w 247973"/>
                            <a:gd name="connsiteY13" fmla="*/ 387458 h 1549831"/>
                            <a:gd name="connsiteX14" fmla="*/ 92990 w 247973"/>
                            <a:gd name="connsiteY14" fmla="*/ 247973 h 1549831"/>
                            <a:gd name="connsiteX15" fmla="*/ 61994 w 247973"/>
                            <a:gd name="connsiteY15" fmla="*/ 201478 h 1549831"/>
                            <a:gd name="connsiteX16" fmla="*/ 46495 w 247973"/>
                            <a:gd name="connsiteY16" fmla="*/ 154983 h 1549831"/>
                            <a:gd name="connsiteX17" fmla="*/ 61994 w 247973"/>
                            <a:gd name="connsiteY17" fmla="*/ 77492 h 1549831"/>
                            <a:gd name="connsiteX18" fmla="*/ 123987 w 247973"/>
                            <a:gd name="connsiteY18" fmla="*/ 0 h 1549831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  <a:cxn ang="0">
                              <a:pos x="connsiteX18" y="connsiteY18"/>
                            </a:cxn>
                          </a:cxnLst>
                          <a:rect l="l" t="t" r="r" b="b"/>
                          <a:pathLst>
                            <a:path w="247973" h="1549831">
                              <a:moveTo>
                                <a:pt x="247973" y="1549831"/>
                              </a:moveTo>
                              <a:cubicBezTo>
                                <a:pt x="242807" y="1524000"/>
                                <a:pt x="245544" y="1495210"/>
                                <a:pt x="232475" y="1472339"/>
                              </a:cubicBezTo>
                              <a:cubicBezTo>
                                <a:pt x="223234" y="1456167"/>
                                <a:pt x="200289" y="1453267"/>
                                <a:pt x="185980" y="1441343"/>
                              </a:cubicBezTo>
                              <a:cubicBezTo>
                                <a:pt x="169142" y="1427312"/>
                                <a:pt x="152941" y="1412149"/>
                                <a:pt x="139485" y="1394848"/>
                              </a:cubicBezTo>
                              <a:cubicBezTo>
                                <a:pt x="116614" y="1365442"/>
                                <a:pt x="98156" y="1332855"/>
                                <a:pt x="77492" y="1301858"/>
                              </a:cubicBezTo>
                              <a:lnTo>
                                <a:pt x="46495" y="1255363"/>
                              </a:lnTo>
                              <a:lnTo>
                                <a:pt x="15499" y="1162373"/>
                              </a:lnTo>
                              <a:lnTo>
                                <a:pt x="0" y="1115878"/>
                              </a:lnTo>
                              <a:cubicBezTo>
                                <a:pt x="749" y="1109137"/>
                                <a:pt x="13527" y="905383"/>
                                <a:pt x="46495" y="883404"/>
                              </a:cubicBezTo>
                              <a:lnTo>
                                <a:pt x="92990" y="852407"/>
                              </a:lnTo>
                              <a:lnTo>
                                <a:pt x="154983" y="759417"/>
                              </a:lnTo>
                              <a:lnTo>
                                <a:pt x="185980" y="712922"/>
                              </a:lnTo>
                              <a:cubicBezTo>
                                <a:pt x="232550" y="573214"/>
                                <a:pt x="227495" y="629079"/>
                                <a:pt x="201478" y="433953"/>
                              </a:cubicBezTo>
                              <a:cubicBezTo>
                                <a:pt x="199319" y="417760"/>
                                <a:pt x="193914" y="401739"/>
                                <a:pt x="185980" y="387458"/>
                              </a:cubicBezTo>
                              <a:cubicBezTo>
                                <a:pt x="185972" y="387443"/>
                                <a:pt x="108493" y="271228"/>
                                <a:pt x="92990" y="247973"/>
                              </a:cubicBezTo>
                              <a:cubicBezTo>
                                <a:pt x="82658" y="232475"/>
                                <a:pt x="67884" y="219149"/>
                                <a:pt x="61994" y="201478"/>
                              </a:cubicBezTo>
                              <a:lnTo>
                                <a:pt x="46495" y="154983"/>
                              </a:lnTo>
                              <a:cubicBezTo>
                                <a:pt x="51661" y="129153"/>
                                <a:pt x="52745" y="102157"/>
                                <a:pt x="61994" y="77492"/>
                              </a:cubicBezTo>
                              <a:cubicBezTo>
                                <a:pt x="73725" y="46209"/>
                                <a:pt x="101290" y="22697"/>
                                <a:pt x="123987" y="0"/>
                              </a:cubicBezTo>
                            </a:path>
                          </a:pathLst>
                        </a:custGeom>
                        <a:noFill/>
                        <a:ln w="76200"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5" name="Down Arrow 104"/>
                        <p:cNvSpPr/>
                        <p:nvPr/>
                      </p:nvSpPr>
                      <p:spPr>
                        <a:xfrm rot="10800000">
                          <a:off x="7323163" y="679037"/>
                          <a:ext cx="860958" cy="1641296"/>
                        </a:xfrm>
                        <a:prstGeom prst="downArrow">
                          <a:avLst/>
                        </a:prstGeom>
                        <a:blipFill>
                          <a:blip r:embed="rId8"/>
                          <a:tile tx="0" ty="0" sx="100000" sy="100000" flip="none" algn="tl"/>
                        </a:blipFill>
                        <a:ln w="63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6" name="Freeform 105"/>
                        <p:cNvSpPr/>
                        <p:nvPr/>
                      </p:nvSpPr>
                      <p:spPr>
                        <a:xfrm>
                          <a:off x="8053229" y="3478538"/>
                          <a:ext cx="344221" cy="1754698"/>
                        </a:xfrm>
                        <a:custGeom>
                          <a:avLst/>
                          <a:gdLst>
                            <a:gd name="connsiteX0" fmla="*/ 92989 w 344221"/>
                            <a:gd name="connsiteY0" fmla="*/ 0 h 1503336"/>
                            <a:gd name="connsiteX1" fmla="*/ 170481 w 344221"/>
                            <a:gd name="connsiteY1" fmla="*/ 46495 h 1503336"/>
                            <a:gd name="connsiteX2" fmla="*/ 185979 w 344221"/>
                            <a:gd name="connsiteY2" fmla="*/ 92990 h 1503336"/>
                            <a:gd name="connsiteX3" fmla="*/ 216976 w 344221"/>
                            <a:gd name="connsiteY3" fmla="*/ 139485 h 1503336"/>
                            <a:gd name="connsiteX4" fmla="*/ 263471 w 344221"/>
                            <a:gd name="connsiteY4" fmla="*/ 232475 h 1503336"/>
                            <a:gd name="connsiteX5" fmla="*/ 309966 w 344221"/>
                            <a:gd name="connsiteY5" fmla="*/ 325465 h 1503336"/>
                            <a:gd name="connsiteX6" fmla="*/ 325464 w 344221"/>
                            <a:gd name="connsiteY6" fmla="*/ 371960 h 1503336"/>
                            <a:gd name="connsiteX7" fmla="*/ 325464 w 344221"/>
                            <a:gd name="connsiteY7" fmla="*/ 774916 h 1503336"/>
                            <a:gd name="connsiteX8" fmla="*/ 309966 w 344221"/>
                            <a:gd name="connsiteY8" fmla="*/ 836909 h 1503336"/>
                            <a:gd name="connsiteX9" fmla="*/ 278969 w 344221"/>
                            <a:gd name="connsiteY9" fmla="*/ 929899 h 1503336"/>
                            <a:gd name="connsiteX10" fmla="*/ 263471 w 344221"/>
                            <a:gd name="connsiteY10" fmla="*/ 976394 h 1503336"/>
                            <a:gd name="connsiteX11" fmla="*/ 216976 w 344221"/>
                            <a:gd name="connsiteY11" fmla="*/ 1069384 h 1503336"/>
                            <a:gd name="connsiteX12" fmla="*/ 185979 w 344221"/>
                            <a:gd name="connsiteY12" fmla="*/ 1162373 h 1503336"/>
                            <a:gd name="connsiteX13" fmla="*/ 123986 w 344221"/>
                            <a:gd name="connsiteY13" fmla="*/ 1255363 h 1503336"/>
                            <a:gd name="connsiteX14" fmla="*/ 108488 w 344221"/>
                            <a:gd name="connsiteY14" fmla="*/ 1301858 h 1503336"/>
                            <a:gd name="connsiteX15" fmla="*/ 77491 w 344221"/>
                            <a:gd name="connsiteY15" fmla="*/ 1348353 h 1503336"/>
                            <a:gd name="connsiteX16" fmla="*/ 15498 w 344221"/>
                            <a:gd name="connsiteY16" fmla="*/ 1487838 h 1503336"/>
                            <a:gd name="connsiteX17" fmla="*/ 0 w 344221"/>
                            <a:gd name="connsiteY17" fmla="*/ 1503336 h 1503336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</a:cxnLst>
                          <a:rect l="l" t="t" r="r" b="b"/>
                          <a:pathLst>
                            <a:path w="344221" h="1503336">
                              <a:moveTo>
                                <a:pt x="92989" y="0"/>
                              </a:moveTo>
                              <a:cubicBezTo>
                                <a:pt x="118820" y="15498"/>
                                <a:pt x="149181" y="25195"/>
                                <a:pt x="170481" y="46495"/>
                              </a:cubicBezTo>
                              <a:cubicBezTo>
                                <a:pt x="182033" y="58047"/>
                                <a:pt x="178673" y="78378"/>
                                <a:pt x="185979" y="92990"/>
                              </a:cubicBezTo>
                              <a:cubicBezTo>
                                <a:pt x="194309" y="109650"/>
                                <a:pt x="206644" y="123987"/>
                                <a:pt x="216976" y="139485"/>
                              </a:cubicBezTo>
                              <a:cubicBezTo>
                                <a:pt x="255931" y="256351"/>
                                <a:pt x="203383" y="112299"/>
                                <a:pt x="263471" y="232475"/>
                              </a:cubicBezTo>
                              <a:cubicBezTo>
                                <a:pt x="327637" y="360807"/>
                                <a:pt x="221133" y="192216"/>
                                <a:pt x="309966" y="325465"/>
                              </a:cubicBezTo>
                              <a:cubicBezTo>
                                <a:pt x="315132" y="340963"/>
                                <a:pt x="321920" y="356012"/>
                                <a:pt x="325464" y="371960"/>
                              </a:cubicBezTo>
                              <a:cubicBezTo>
                                <a:pt x="358410" y="520221"/>
                                <a:pt x="341078" y="587543"/>
                                <a:pt x="325464" y="774916"/>
                              </a:cubicBezTo>
                              <a:cubicBezTo>
                                <a:pt x="323695" y="796143"/>
                                <a:pt x="316087" y="816507"/>
                                <a:pt x="309966" y="836909"/>
                              </a:cubicBezTo>
                              <a:cubicBezTo>
                                <a:pt x="300577" y="868204"/>
                                <a:pt x="289301" y="898902"/>
                                <a:pt x="278969" y="929899"/>
                              </a:cubicBezTo>
                              <a:lnTo>
                                <a:pt x="263471" y="976394"/>
                              </a:lnTo>
                              <a:cubicBezTo>
                                <a:pt x="206951" y="1145952"/>
                                <a:pt x="297088" y="889132"/>
                                <a:pt x="216976" y="1069384"/>
                              </a:cubicBezTo>
                              <a:cubicBezTo>
                                <a:pt x="203706" y="1099241"/>
                                <a:pt x="204103" y="1135187"/>
                                <a:pt x="185979" y="1162373"/>
                              </a:cubicBezTo>
                              <a:lnTo>
                                <a:pt x="123986" y="1255363"/>
                              </a:lnTo>
                              <a:cubicBezTo>
                                <a:pt x="118820" y="1270861"/>
                                <a:pt x="115794" y="1287246"/>
                                <a:pt x="108488" y="1301858"/>
                              </a:cubicBezTo>
                              <a:cubicBezTo>
                                <a:pt x="100158" y="1318518"/>
                                <a:pt x="85056" y="1331332"/>
                                <a:pt x="77491" y="1348353"/>
                              </a:cubicBezTo>
                              <a:cubicBezTo>
                                <a:pt x="26089" y="1464009"/>
                                <a:pt x="72895" y="1411310"/>
                                <a:pt x="15498" y="1487838"/>
                              </a:cubicBezTo>
                              <a:cubicBezTo>
                                <a:pt x="11114" y="1493683"/>
                                <a:pt x="5166" y="1498170"/>
                                <a:pt x="0" y="1503336"/>
                              </a:cubicBezTo>
                            </a:path>
                          </a:pathLst>
                        </a:custGeom>
                        <a:noFill/>
                        <a:ln w="76200"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7" name="Down Arrow 106"/>
                        <p:cNvSpPr/>
                        <p:nvPr/>
                      </p:nvSpPr>
                      <p:spPr>
                        <a:xfrm flipH="1">
                          <a:off x="7994991" y="5233236"/>
                          <a:ext cx="144292" cy="92785"/>
                        </a:xfrm>
                        <a:prstGeom prst="downArrow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8" name="Oval 107"/>
                        <p:cNvSpPr/>
                        <p:nvPr/>
                      </p:nvSpPr>
                      <p:spPr>
                        <a:xfrm>
                          <a:off x="4744704" y="4314523"/>
                          <a:ext cx="946973" cy="369332"/>
                        </a:xfrm>
                        <a:prstGeom prst="ellipse">
                          <a:avLst/>
                        </a:prstGeom>
                        <a:solidFill>
                          <a:srgbClr val="FFEEBD"/>
                        </a:solidFill>
                        <a:ln>
                          <a:prstDash val="sysDot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F__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109" name="Group 108"/>
                        <p:cNvGrpSpPr/>
                        <p:nvPr/>
                      </p:nvGrpSpPr>
                      <p:grpSpPr>
                        <a:xfrm>
                          <a:off x="6206556" y="3884881"/>
                          <a:ext cx="946973" cy="370263"/>
                          <a:chOff x="6206556" y="3884881"/>
                          <a:chExt cx="946973" cy="370263"/>
                        </a:xfrm>
                      </p:grpSpPr>
                      <p:sp>
                        <p:nvSpPr>
                          <p:cNvPr id="119" name="Oval 118"/>
                          <p:cNvSpPr/>
                          <p:nvPr/>
                        </p:nvSpPr>
                        <p:spPr>
                          <a:xfrm>
                            <a:off x="6206556" y="3884881"/>
                            <a:ext cx="946973" cy="369332"/>
                          </a:xfrm>
                          <a:prstGeom prst="ellipse">
                            <a:avLst/>
                          </a:prstGeom>
                          <a:solidFill>
                            <a:srgbClr val="FFEEBD"/>
                          </a:solidFill>
                          <a:ln>
                            <a:prstDash val="sysDot"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 smtClean="0">
                                <a:solidFill>
                                  <a:schemeClr val="tx1"/>
                                </a:solidFill>
                              </a:rPr>
                              <a:t>H___</a:t>
                            </a:r>
                            <a:endParaRPr lang="en-US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0" name="Rectangle 119"/>
                          <p:cNvSpPr/>
                          <p:nvPr/>
                        </p:nvSpPr>
                        <p:spPr>
                          <a:xfrm>
                            <a:off x="6494438" y="3885812"/>
                            <a:ext cx="184731" cy="369332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endParaRPr lang="en-US" b="1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10" name="Group 109"/>
                        <p:cNvGrpSpPr/>
                        <p:nvPr/>
                      </p:nvGrpSpPr>
                      <p:grpSpPr>
                        <a:xfrm>
                          <a:off x="6519656" y="1508100"/>
                          <a:ext cx="946973" cy="369332"/>
                          <a:chOff x="6519656" y="1508100"/>
                          <a:chExt cx="946973" cy="369332"/>
                        </a:xfrm>
                      </p:grpSpPr>
                      <p:sp>
                        <p:nvSpPr>
                          <p:cNvPr id="117" name="Oval 116"/>
                          <p:cNvSpPr/>
                          <p:nvPr/>
                        </p:nvSpPr>
                        <p:spPr>
                          <a:xfrm>
                            <a:off x="6519656" y="1508100"/>
                            <a:ext cx="946973" cy="369332"/>
                          </a:xfrm>
                          <a:prstGeom prst="ellipse">
                            <a:avLst/>
                          </a:prstGeom>
                          <a:solidFill>
                            <a:srgbClr val="FFEEBD"/>
                          </a:solidFill>
                          <a:ln>
                            <a:prstDash val="sysDot"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 smtClean="0">
                                <a:solidFill>
                                  <a:schemeClr val="tx1"/>
                                </a:solidFill>
                              </a:rPr>
                              <a:t>I___</a:t>
                            </a:r>
                            <a:endParaRPr lang="en-US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8" name="Rectangle 117"/>
                          <p:cNvSpPr/>
                          <p:nvPr/>
                        </p:nvSpPr>
                        <p:spPr>
                          <a:xfrm flipH="1">
                            <a:off x="6815689" y="1508100"/>
                            <a:ext cx="576698" cy="369332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endParaRPr lang="en-US" b="1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111" name="Oval 110"/>
                        <p:cNvSpPr/>
                        <p:nvPr/>
                      </p:nvSpPr>
                      <p:spPr>
                        <a:xfrm>
                          <a:off x="7201220" y="4673418"/>
                          <a:ext cx="946973" cy="369332"/>
                        </a:xfrm>
                        <a:prstGeom prst="ellipse">
                          <a:avLst/>
                        </a:prstGeom>
                        <a:solidFill>
                          <a:srgbClr val="FFEEBD"/>
                        </a:solidFill>
                        <a:ln>
                          <a:prstDash val="sysDot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K___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112" name="Group 111"/>
                        <p:cNvGrpSpPr/>
                        <p:nvPr/>
                      </p:nvGrpSpPr>
                      <p:grpSpPr>
                        <a:xfrm>
                          <a:off x="7444276" y="1617635"/>
                          <a:ext cx="946973" cy="512637"/>
                          <a:chOff x="7444276" y="1617635"/>
                          <a:chExt cx="946973" cy="512637"/>
                        </a:xfrm>
                      </p:grpSpPr>
                      <p:sp>
                        <p:nvSpPr>
                          <p:cNvPr id="115" name="Oval 114"/>
                          <p:cNvSpPr/>
                          <p:nvPr/>
                        </p:nvSpPr>
                        <p:spPr>
                          <a:xfrm>
                            <a:off x="7444276" y="1617635"/>
                            <a:ext cx="946973" cy="369332"/>
                          </a:xfrm>
                          <a:prstGeom prst="ellipse">
                            <a:avLst/>
                          </a:prstGeom>
                          <a:solidFill>
                            <a:srgbClr val="FFEEBD"/>
                          </a:solidFill>
                          <a:ln>
                            <a:prstDash val="sysDot"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 smtClean="0">
                                <a:solidFill>
                                  <a:schemeClr val="tx1"/>
                                </a:solidFill>
                              </a:rPr>
                              <a:t>L __</a:t>
                            </a:r>
                            <a:endParaRPr lang="en-US" b="1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6" name="Rectangle 115"/>
                          <p:cNvSpPr/>
                          <p:nvPr/>
                        </p:nvSpPr>
                        <p:spPr>
                          <a:xfrm>
                            <a:off x="7729489" y="1760940"/>
                            <a:ext cx="184731" cy="369332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endParaRPr lang="en-US" b="1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114" name="Oval 113"/>
                        <p:cNvSpPr/>
                        <p:nvPr/>
                      </p:nvSpPr>
                      <p:spPr>
                        <a:xfrm>
                          <a:off x="8069342" y="4207364"/>
                          <a:ext cx="946973" cy="369332"/>
                        </a:xfrm>
                        <a:prstGeom prst="ellipse">
                          <a:avLst/>
                        </a:prstGeom>
                        <a:solidFill>
                          <a:srgbClr val="FFEEBD"/>
                        </a:solidFill>
                        <a:ln>
                          <a:prstDash val="sysDot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M__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91" name="Circular Arrow 90"/>
                      <p:cNvSpPr/>
                      <p:nvPr/>
                    </p:nvSpPr>
                    <p:spPr>
                      <a:xfrm rot="20092657">
                        <a:off x="3210017" y="1503297"/>
                        <a:ext cx="3014119" cy="2588340"/>
                      </a:xfrm>
                      <a:prstGeom prst="circularArrow">
                        <a:avLst>
                          <a:gd name="adj1" fmla="val 12500"/>
                          <a:gd name="adj2" fmla="val 1142319"/>
                          <a:gd name="adj3" fmla="val 20457681"/>
                          <a:gd name="adj4" fmla="val 14620263"/>
                          <a:gd name="adj5" fmla="val 12500"/>
                        </a:avLst>
                      </a:prstGeom>
                      <a:noFill/>
                      <a:ln w="28575">
                        <a:solidFill>
                          <a:srgbClr val="FFFF00"/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2" name="Oval 91"/>
                      <p:cNvSpPr/>
                      <p:nvPr/>
                    </p:nvSpPr>
                    <p:spPr>
                      <a:xfrm>
                        <a:off x="4497029" y="1688355"/>
                        <a:ext cx="946973" cy="369332"/>
                      </a:xfrm>
                      <a:prstGeom prst="ellipse">
                        <a:avLst/>
                      </a:prstGeom>
                      <a:solidFill>
                        <a:srgbClr val="FFEEBD"/>
                      </a:solidFill>
                      <a:ln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r>
                          <a:rPr lang="en-US" dirty="0" smtClean="0">
                            <a:solidFill>
                              <a:schemeClr val="tx1"/>
                            </a:solidFill>
                          </a:rPr>
                          <a:t>J</a:t>
                        </a:r>
                        <a:r>
                          <a:rPr lang="en-US" b="1" dirty="0">
                            <a:solidFill>
                              <a:srgbClr val="FF0000"/>
                            </a:solidFill>
                          </a:rPr>
                          <a:t> </a:t>
                        </a:r>
                        <a:r>
                          <a:rPr lang="en-US" b="1" dirty="0" smtClean="0">
                            <a:solidFill>
                              <a:schemeClr val="tx1"/>
                            </a:solidFill>
                          </a:rPr>
                          <a:t>___</a:t>
                        </a:r>
                        <a:endParaRPr lang="en-US" b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93" name="Circular Arrow 92"/>
                      <p:cNvSpPr/>
                      <p:nvPr/>
                    </p:nvSpPr>
                    <p:spPr>
                      <a:xfrm rot="1120989" flipV="1">
                        <a:off x="2905066" y="4220801"/>
                        <a:ext cx="3014119" cy="2588340"/>
                      </a:xfrm>
                      <a:prstGeom prst="circularArrow">
                        <a:avLst>
                          <a:gd name="adj1" fmla="val 12500"/>
                          <a:gd name="adj2" fmla="val 1142319"/>
                          <a:gd name="adj3" fmla="val 20457681"/>
                          <a:gd name="adj4" fmla="val 14620263"/>
                          <a:gd name="adj5" fmla="val 12500"/>
                        </a:avLst>
                      </a:prstGeom>
                      <a:noFill/>
                      <a:ln w="28575">
                        <a:solidFill>
                          <a:srgbClr val="FFFF00"/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4" name="Oval 93"/>
                      <p:cNvSpPr/>
                      <p:nvPr/>
                    </p:nvSpPr>
                    <p:spPr>
                      <a:xfrm>
                        <a:off x="4008917" y="6282876"/>
                        <a:ext cx="946973" cy="369332"/>
                      </a:xfrm>
                      <a:prstGeom prst="ellipse">
                        <a:avLst/>
                      </a:prstGeom>
                      <a:solidFill>
                        <a:srgbClr val="FFEEBD"/>
                      </a:solidFill>
                      <a:ln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r>
                          <a:rPr lang="en-US" dirty="0" smtClean="0">
                            <a:solidFill>
                              <a:schemeClr val="tx1"/>
                            </a:solidFill>
                          </a:rPr>
                          <a:t>E___    </a:t>
                        </a:r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85" name="Rectangle 84"/>
                  <p:cNvSpPr/>
                  <p:nvPr/>
                </p:nvSpPr>
                <p:spPr>
                  <a:xfrm>
                    <a:off x="5657264" y="4677723"/>
                    <a:ext cx="444352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="1" dirty="0" smtClean="0">
                        <a:solidFill>
                          <a:srgbClr val="FF0000"/>
                        </a:solidFill>
                      </a:rPr>
                      <a:t>25</a:t>
                    </a:r>
                    <a:endParaRPr lang="en-US" sz="2000" b="1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4323098" y="6204318"/>
                    <a:ext cx="791375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>
                        <a:solidFill>
                          <a:srgbClr val="FF0000"/>
                        </a:solidFill>
                      </a:rPr>
                      <a:t> 48</a:t>
                    </a:r>
                    <a:endParaRPr lang="en-US" sz="20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6494438" y="3885812"/>
                  <a:ext cx="53572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</a:rPr>
                    <a:t>105</a:t>
                  </a:r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 flipH="1">
                  <a:off x="6815689" y="1491671"/>
                  <a:ext cx="576698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</a:rPr>
                    <a:t>12</a:t>
                  </a:r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77" name="Rectangle 76"/>
              <p:cNvSpPr/>
              <p:nvPr/>
            </p:nvSpPr>
            <p:spPr>
              <a:xfrm>
                <a:off x="5134770" y="4230591"/>
                <a:ext cx="3145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6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2" name="Rectangle 61"/>
            <p:cNvSpPr/>
            <p:nvPr/>
          </p:nvSpPr>
          <p:spPr>
            <a:xfrm flipH="1">
              <a:off x="4785889" y="1658487"/>
              <a:ext cx="57669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22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3" name="Rounded Rectangular Callout 112"/>
          <p:cNvSpPr/>
          <p:nvPr/>
        </p:nvSpPr>
        <p:spPr>
          <a:xfrm>
            <a:off x="228600" y="448105"/>
            <a:ext cx="4191000" cy="1641297"/>
          </a:xfrm>
          <a:prstGeom prst="wedgeRoundRectCallout">
            <a:avLst>
              <a:gd name="adj1" fmla="val -49261"/>
              <a:gd name="adj2" fmla="val 248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mic Sans MS" pitchFamily="66" charset="0"/>
              </a:rPr>
              <a:t>Satellites record about </a:t>
            </a:r>
            <a:r>
              <a:rPr lang="en-US" sz="2400" b="1" dirty="0" smtClean="0">
                <a:latin typeface="Comic Sans MS" pitchFamily="66" charset="0"/>
              </a:rPr>
              <a:t>58 parcels </a:t>
            </a:r>
            <a:r>
              <a:rPr lang="en-US" sz="2400" b="1" dirty="0">
                <a:latin typeface="Comic Sans MS" pitchFamily="66" charset="0"/>
              </a:rPr>
              <a:t>of radiation moving to outer space from the atmosphere.</a:t>
            </a:r>
          </a:p>
        </p:txBody>
      </p:sp>
      <p:sp>
        <p:nvSpPr>
          <p:cNvPr id="166" name="Rounded Rectangular Callout 165"/>
          <p:cNvSpPr/>
          <p:nvPr/>
        </p:nvSpPr>
        <p:spPr>
          <a:xfrm>
            <a:off x="228600" y="2781022"/>
            <a:ext cx="4191000" cy="1641297"/>
          </a:xfrm>
          <a:prstGeom prst="wedgeRoundRectCallout">
            <a:avLst>
              <a:gd name="adj1" fmla="val 50329"/>
              <a:gd name="adj2" fmla="val 122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Warmer lower air radiates nearly 99 </a:t>
            </a:r>
            <a:r>
              <a:rPr lang="en-US" sz="2400" b="1" dirty="0" smtClean="0">
                <a:latin typeface="Comic Sans MS" pitchFamily="66" charset="0"/>
              </a:rPr>
              <a:t>parcels </a:t>
            </a:r>
            <a:r>
              <a:rPr lang="en-US" sz="2400" b="1" dirty="0" smtClean="0">
                <a:latin typeface="Comic Sans MS" pitchFamily="66" charset="0"/>
              </a:rPr>
              <a:t>down to the ground.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69" name="Rounded Rectangular Callout 168"/>
          <p:cNvSpPr/>
          <p:nvPr/>
        </p:nvSpPr>
        <p:spPr>
          <a:xfrm>
            <a:off x="235424" y="2779936"/>
            <a:ext cx="4191000" cy="1641297"/>
          </a:xfrm>
          <a:prstGeom prst="wedgeRoundRectCallout">
            <a:avLst>
              <a:gd name="adj1" fmla="val 120385"/>
              <a:gd name="adj2" fmla="val 725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Warmer lower air radiates nearly 99 parcels down to the ground.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7811886" y="156955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7585678" y="4637874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99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7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  <p:bldP spid="177" grpId="0"/>
      <p:bldP spid="17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ular Callout 56"/>
          <p:cNvSpPr/>
          <p:nvPr/>
        </p:nvSpPr>
        <p:spPr>
          <a:xfrm>
            <a:off x="228600" y="457593"/>
            <a:ext cx="4191000" cy="1641297"/>
          </a:xfrm>
          <a:prstGeom prst="wedgeRoundRectCallout">
            <a:avLst>
              <a:gd name="adj1" fmla="val -49261"/>
              <a:gd name="adj2" fmla="val 248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mic Sans MS" pitchFamily="66" charset="0"/>
              </a:rPr>
              <a:t>Satellites record about </a:t>
            </a:r>
            <a:r>
              <a:rPr lang="en-US" sz="2400" b="1" dirty="0" smtClean="0">
                <a:latin typeface="Comic Sans MS" pitchFamily="66" charset="0"/>
              </a:rPr>
              <a:t>58 </a:t>
            </a:r>
            <a:r>
              <a:rPr lang="en-US" sz="2400" b="1" dirty="0">
                <a:latin typeface="Comic Sans MS" pitchFamily="66" charset="0"/>
              </a:rPr>
              <a:t>BOEs of radiation moving to outer space from the atmosphere.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074238" y="217273"/>
            <a:ext cx="2014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OUTER SPACE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2911095" y="649169"/>
            <a:ext cx="6111249" cy="6208831"/>
            <a:chOff x="2911095" y="649169"/>
            <a:chExt cx="6111249" cy="6208831"/>
          </a:xfrm>
        </p:grpSpPr>
        <p:grpSp>
          <p:nvGrpSpPr>
            <p:cNvPr id="60" name="Group 59"/>
            <p:cNvGrpSpPr/>
            <p:nvPr/>
          </p:nvGrpSpPr>
          <p:grpSpPr>
            <a:xfrm>
              <a:off x="2911095" y="649169"/>
              <a:ext cx="6111249" cy="6208831"/>
              <a:chOff x="2911095" y="649169"/>
              <a:chExt cx="6111249" cy="6208831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2911095" y="649169"/>
                <a:ext cx="6111249" cy="6208831"/>
                <a:chOff x="2911095" y="649169"/>
                <a:chExt cx="6111249" cy="6208831"/>
              </a:xfrm>
            </p:grpSpPr>
            <p:grpSp>
              <p:nvGrpSpPr>
                <p:cNvPr id="78" name="Group 77"/>
                <p:cNvGrpSpPr/>
                <p:nvPr/>
              </p:nvGrpSpPr>
              <p:grpSpPr>
                <a:xfrm>
                  <a:off x="2911095" y="649169"/>
                  <a:ext cx="6111249" cy="6208831"/>
                  <a:chOff x="2920648" y="646646"/>
                  <a:chExt cx="6111249" cy="6208831"/>
                </a:xfrm>
              </p:grpSpPr>
              <p:grpSp>
                <p:nvGrpSpPr>
                  <p:cNvPr id="81" name="Group 80"/>
                  <p:cNvGrpSpPr/>
                  <p:nvPr/>
                </p:nvGrpSpPr>
                <p:grpSpPr>
                  <a:xfrm>
                    <a:off x="2920648" y="646646"/>
                    <a:ext cx="6111249" cy="6208831"/>
                    <a:chOff x="2920648" y="646646"/>
                    <a:chExt cx="6111249" cy="6208831"/>
                  </a:xfrm>
                </p:grpSpPr>
                <p:sp>
                  <p:nvSpPr>
                    <p:cNvPr id="87" name="Down Arrow 86"/>
                    <p:cNvSpPr/>
                    <p:nvPr/>
                  </p:nvSpPr>
                  <p:spPr>
                    <a:xfrm rot="10800000">
                      <a:off x="5582847" y="3478538"/>
                      <a:ext cx="393429" cy="1742798"/>
                    </a:xfrm>
                    <a:prstGeom prst="downArrow">
                      <a:avLst/>
                    </a:prstGeom>
                    <a:blipFill>
                      <a:blip r:embed="rId3"/>
                      <a:tile tx="0" ty="0" sx="100000" sy="100000" flip="none" algn="tl"/>
                    </a:blipFill>
                    <a:ln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" name="Oval 87"/>
                    <p:cNvSpPr/>
                    <p:nvPr/>
                  </p:nvSpPr>
                  <p:spPr>
                    <a:xfrm>
                      <a:off x="5293181" y="4683855"/>
                      <a:ext cx="946973" cy="369332"/>
                    </a:xfrm>
                    <a:prstGeom prst="ellipse">
                      <a:avLst/>
                    </a:prstGeom>
                    <a:solidFill>
                      <a:srgbClr val="FFEEBD"/>
                    </a:soli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G___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89" name="Group 88"/>
                    <p:cNvGrpSpPr/>
                    <p:nvPr/>
                  </p:nvGrpSpPr>
                  <p:grpSpPr>
                    <a:xfrm>
                      <a:off x="2920648" y="646646"/>
                      <a:ext cx="6111249" cy="6208831"/>
                      <a:chOff x="2905066" y="679037"/>
                      <a:chExt cx="6111249" cy="6208831"/>
                    </a:xfrm>
                  </p:grpSpPr>
                  <p:grpSp>
                    <p:nvGrpSpPr>
                      <p:cNvPr id="90" name="Group 89"/>
                      <p:cNvGrpSpPr/>
                      <p:nvPr/>
                    </p:nvGrpSpPr>
                    <p:grpSpPr>
                      <a:xfrm>
                        <a:off x="4744704" y="679037"/>
                        <a:ext cx="4271611" cy="6208831"/>
                        <a:chOff x="4744704" y="679037"/>
                        <a:chExt cx="4271611" cy="6208831"/>
                      </a:xfrm>
                    </p:grpSpPr>
                    <p:sp>
                      <p:nvSpPr>
                        <p:cNvPr id="95" name="Oval 94"/>
                        <p:cNvSpPr/>
                        <p:nvPr/>
                      </p:nvSpPr>
                      <p:spPr>
                        <a:xfrm>
                          <a:off x="5293181" y="2089403"/>
                          <a:ext cx="3132752" cy="1748556"/>
                        </a:xfrm>
                        <a:prstGeom prst="ellipse">
                          <a:avLst/>
                        </a:prstGeom>
                        <a:no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6" name="Down Arrow 95"/>
                        <p:cNvSpPr/>
                        <p:nvPr/>
                      </p:nvSpPr>
                      <p:spPr>
                        <a:xfrm rot="10800000">
                          <a:off x="5976274" y="3054166"/>
                          <a:ext cx="1346888" cy="2085155"/>
                        </a:xfrm>
                        <a:prstGeom prst="downArrow">
                          <a:avLst/>
                        </a:prstGeom>
                        <a:blipFill>
                          <a:blip r:embed="rId4"/>
                          <a:tile tx="0" ty="0" sx="100000" sy="100000" flip="none" algn="tl"/>
                        </a:blipFill>
                        <a:ln w="635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7" name="Left Arrow 96"/>
                        <p:cNvSpPr/>
                        <p:nvPr/>
                      </p:nvSpPr>
                      <p:spPr>
                        <a:xfrm rot="5400000">
                          <a:off x="5447976" y="2662567"/>
                          <a:ext cx="3558771" cy="246647"/>
                        </a:xfrm>
                        <a:prstGeom prst="leftArrow">
                          <a:avLst/>
                        </a:prstGeom>
                        <a:blipFill>
                          <a:blip r:embed="rId4"/>
                          <a:tile tx="0" ty="0" sx="100000" sy="100000" flip="none" algn="tl"/>
                        </a:blipFill>
                        <a:ln w="635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8" name="Down Arrow 97"/>
                        <p:cNvSpPr/>
                        <p:nvPr/>
                      </p:nvSpPr>
                      <p:spPr>
                        <a:xfrm>
                          <a:off x="7088541" y="3775908"/>
                          <a:ext cx="1050741" cy="1795025"/>
                        </a:xfrm>
                        <a:prstGeom prst="downArrow">
                          <a:avLst/>
                        </a:prstGeom>
                        <a:blipFill>
                          <a:blip r:embed="rId5"/>
                          <a:tile tx="0" ty="0" sx="100000" sy="100000" flip="none" algn="tl"/>
                        </a:blipFill>
                        <a:ln w="6350">
                          <a:solidFill>
                            <a:schemeClr val="bg2">
                              <a:lumMod val="2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pic>
                      <p:nvPicPr>
                        <p:cNvPr id="99" name="Picture 4" descr="C:\Users\mater1ml\AppData\Local\Microsoft\Windows\Temporary Internet Files\Content.IE5\4NF0860B\MC900432591[1]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6616" y="2714682"/>
                          <a:ext cx="638023" cy="6747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00" name="Picture 4" descr="C:\Users\mater1ml\AppData\Local\Microsoft\Windows\Temporary Internet Files\Content.IE5\4NF0860B\MC900432591[1]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7375" y="2698370"/>
                          <a:ext cx="638023" cy="6747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01" name="Picture 4" descr="C:\Users\mater1ml\AppData\Local\Microsoft\Windows\Temporary Internet Files\Content.IE5\4NF0860B\MC900432591[1]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57982" y="2356299"/>
                          <a:ext cx="638023" cy="6747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02" name="Picture 4" descr="C:\Users\mater1ml\AppData\Local\Microsoft\Windows\Temporary Internet Files\Content.IE5\4NF0860B\MC900432591[1]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5780" y="2152270"/>
                          <a:ext cx="638023" cy="6747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103" name="Picture 10" descr="C:\Users\mater1ml\AppData\Local\Microsoft\Windows\Temporary Internet Files\Content.IE5\YRD2XUJW\MC900437657[1].wmf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6393" y="4976518"/>
                          <a:ext cx="3567188" cy="1911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sp>
                      <p:nvSpPr>
                        <p:cNvPr id="104" name="Freeform 103"/>
                        <p:cNvSpPr/>
                        <p:nvPr/>
                      </p:nvSpPr>
                      <p:spPr>
                        <a:xfrm>
                          <a:off x="5277911" y="3585222"/>
                          <a:ext cx="289353" cy="1668506"/>
                        </a:xfrm>
                        <a:custGeom>
                          <a:avLst/>
                          <a:gdLst>
                            <a:gd name="connsiteX0" fmla="*/ 247973 w 247973"/>
                            <a:gd name="connsiteY0" fmla="*/ 1549831 h 1549831"/>
                            <a:gd name="connsiteX1" fmla="*/ 232475 w 247973"/>
                            <a:gd name="connsiteY1" fmla="*/ 1472339 h 1549831"/>
                            <a:gd name="connsiteX2" fmla="*/ 185980 w 247973"/>
                            <a:gd name="connsiteY2" fmla="*/ 1441343 h 1549831"/>
                            <a:gd name="connsiteX3" fmla="*/ 139485 w 247973"/>
                            <a:gd name="connsiteY3" fmla="*/ 1394848 h 1549831"/>
                            <a:gd name="connsiteX4" fmla="*/ 77492 w 247973"/>
                            <a:gd name="connsiteY4" fmla="*/ 1301858 h 1549831"/>
                            <a:gd name="connsiteX5" fmla="*/ 46495 w 247973"/>
                            <a:gd name="connsiteY5" fmla="*/ 1255363 h 1549831"/>
                            <a:gd name="connsiteX6" fmla="*/ 15499 w 247973"/>
                            <a:gd name="connsiteY6" fmla="*/ 1162373 h 1549831"/>
                            <a:gd name="connsiteX7" fmla="*/ 0 w 247973"/>
                            <a:gd name="connsiteY7" fmla="*/ 1115878 h 1549831"/>
                            <a:gd name="connsiteX8" fmla="*/ 46495 w 247973"/>
                            <a:gd name="connsiteY8" fmla="*/ 883404 h 1549831"/>
                            <a:gd name="connsiteX9" fmla="*/ 92990 w 247973"/>
                            <a:gd name="connsiteY9" fmla="*/ 852407 h 1549831"/>
                            <a:gd name="connsiteX10" fmla="*/ 154983 w 247973"/>
                            <a:gd name="connsiteY10" fmla="*/ 759417 h 1549831"/>
                            <a:gd name="connsiteX11" fmla="*/ 185980 w 247973"/>
                            <a:gd name="connsiteY11" fmla="*/ 712922 h 1549831"/>
                            <a:gd name="connsiteX12" fmla="*/ 201478 w 247973"/>
                            <a:gd name="connsiteY12" fmla="*/ 433953 h 1549831"/>
                            <a:gd name="connsiteX13" fmla="*/ 185980 w 247973"/>
                            <a:gd name="connsiteY13" fmla="*/ 387458 h 1549831"/>
                            <a:gd name="connsiteX14" fmla="*/ 92990 w 247973"/>
                            <a:gd name="connsiteY14" fmla="*/ 247973 h 1549831"/>
                            <a:gd name="connsiteX15" fmla="*/ 61994 w 247973"/>
                            <a:gd name="connsiteY15" fmla="*/ 201478 h 1549831"/>
                            <a:gd name="connsiteX16" fmla="*/ 46495 w 247973"/>
                            <a:gd name="connsiteY16" fmla="*/ 154983 h 1549831"/>
                            <a:gd name="connsiteX17" fmla="*/ 61994 w 247973"/>
                            <a:gd name="connsiteY17" fmla="*/ 77492 h 1549831"/>
                            <a:gd name="connsiteX18" fmla="*/ 123987 w 247973"/>
                            <a:gd name="connsiteY18" fmla="*/ 0 h 1549831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  <a:cxn ang="0">
                              <a:pos x="connsiteX18" y="connsiteY18"/>
                            </a:cxn>
                          </a:cxnLst>
                          <a:rect l="l" t="t" r="r" b="b"/>
                          <a:pathLst>
                            <a:path w="247973" h="1549831">
                              <a:moveTo>
                                <a:pt x="247973" y="1549831"/>
                              </a:moveTo>
                              <a:cubicBezTo>
                                <a:pt x="242807" y="1524000"/>
                                <a:pt x="245544" y="1495210"/>
                                <a:pt x="232475" y="1472339"/>
                              </a:cubicBezTo>
                              <a:cubicBezTo>
                                <a:pt x="223234" y="1456167"/>
                                <a:pt x="200289" y="1453267"/>
                                <a:pt x="185980" y="1441343"/>
                              </a:cubicBezTo>
                              <a:cubicBezTo>
                                <a:pt x="169142" y="1427312"/>
                                <a:pt x="152941" y="1412149"/>
                                <a:pt x="139485" y="1394848"/>
                              </a:cubicBezTo>
                              <a:cubicBezTo>
                                <a:pt x="116614" y="1365442"/>
                                <a:pt x="98156" y="1332855"/>
                                <a:pt x="77492" y="1301858"/>
                              </a:cubicBezTo>
                              <a:lnTo>
                                <a:pt x="46495" y="1255363"/>
                              </a:lnTo>
                              <a:lnTo>
                                <a:pt x="15499" y="1162373"/>
                              </a:lnTo>
                              <a:lnTo>
                                <a:pt x="0" y="1115878"/>
                              </a:lnTo>
                              <a:cubicBezTo>
                                <a:pt x="749" y="1109137"/>
                                <a:pt x="13527" y="905383"/>
                                <a:pt x="46495" y="883404"/>
                              </a:cubicBezTo>
                              <a:lnTo>
                                <a:pt x="92990" y="852407"/>
                              </a:lnTo>
                              <a:lnTo>
                                <a:pt x="154983" y="759417"/>
                              </a:lnTo>
                              <a:lnTo>
                                <a:pt x="185980" y="712922"/>
                              </a:lnTo>
                              <a:cubicBezTo>
                                <a:pt x="232550" y="573214"/>
                                <a:pt x="227495" y="629079"/>
                                <a:pt x="201478" y="433953"/>
                              </a:cubicBezTo>
                              <a:cubicBezTo>
                                <a:pt x="199319" y="417760"/>
                                <a:pt x="193914" y="401739"/>
                                <a:pt x="185980" y="387458"/>
                              </a:cubicBezTo>
                              <a:cubicBezTo>
                                <a:pt x="185972" y="387443"/>
                                <a:pt x="108493" y="271228"/>
                                <a:pt x="92990" y="247973"/>
                              </a:cubicBezTo>
                              <a:cubicBezTo>
                                <a:pt x="82658" y="232475"/>
                                <a:pt x="67884" y="219149"/>
                                <a:pt x="61994" y="201478"/>
                              </a:cubicBezTo>
                              <a:lnTo>
                                <a:pt x="46495" y="154983"/>
                              </a:lnTo>
                              <a:cubicBezTo>
                                <a:pt x="51661" y="129153"/>
                                <a:pt x="52745" y="102157"/>
                                <a:pt x="61994" y="77492"/>
                              </a:cubicBezTo>
                              <a:cubicBezTo>
                                <a:pt x="73725" y="46209"/>
                                <a:pt x="101290" y="22697"/>
                                <a:pt x="123987" y="0"/>
                              </a:cubicBezTo>
                            </a:path>
                          </a:pathLst>
                        </a:custGeom>
                        <a:noFill/>
                        <a:ln w="76200"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5" name="Down Arrow 104"/>
                        <p:cNvSpPr/>
                        <p:nvPr/>
                      </p:nvSpPr>
                      <p:spPr>
                        <a:xfrm rot="10800000">
                          <a:off x="7323163" y="679037"/>
                          <a:ext cx="860958" cy="1641296"/>
                        </a:xfrm>
                        <a:prstGeom prst="downArrow">
                          <a:avLst/>
                        </a:prstGeom>
                        <a:blipFill>
                          <a:blip r:embed="rId8"/>
                          <a:tile tx="0" ty="0" sx="100000" sy="100000" flip="none" algn="tl"/>
                        </a:blipFill>
                        <a:ln w="63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6" name="Freeform 105"/>
                        <p:cNvSpPr/>
                        <p:nvPr/>
                      </p:nvSpPr>
                      <p:spPr>
                        <a:xfrm>
                          <a:off x="8053229" y="3478538"/>
                          <a:ext cx="344221" cy="1754698"/>
                        </a:xfrm>
                        <a:custGeom>
                          <a:avLst/>
                          <a:gdLst>
                            <a:gd name="connsiteX0" fmla="*/ 92989 w 344221"/>
                            <a:gd name="connsiteY0" fmla="*/ 0 h 1503336"/>
                            <a:gd name="connsiteX1" fmla="*/ 170481 w 344221"/>
                            <a:gd name="connsiteY1" fmla="*/ 46495 h 1503336"/>
                            <a:gd name="connsiteX2" fmla="*/ 185979 w 344221"/>
                            <a:gd name="connsiteY2" fmla="*/ 92990 h 1503336"/>
                            <a:gd name="connsiteX3" fmla="*/ 216976 w 344221"/>
                            <a:gd name="connsiteY3" fmla="*/ 139485 h 1503336"/>
                            <a:gd name="connsiteX4" fmla="*/ 263471 w 344221"/>
                            <a:gd name="connsiteY4" fmla="*/ 232475 h 1503336"/>
                            <a:gd name="connsiteX5" fmla="*/ 309966 w 344221"/>
                            <a:gd name="connsiteY5" fmla="*/ 325465 h 1503336"/>
                            <a:gd name="connsiteX6" fmla="*/ 325464 w 344221"/>
                            <a:gd name="connsiteY6" fmla="*/ 371960 h 1503336"/>
                            <a:gd name="connsiteX7" fmla="*/ 325464 w 344221"/>
                            <a:gd name="connsiteY7" fmla="*/ 774916 h 1503336"/>
                            <a:gd name="connsiteX8" fmla="*/ 309966 w 344221"/>
                            <a:gd name="connsiteY8" fmla="*/ 836909 h 1503336"/>
                            <a:gd name="connsiteX9" fmla="*/ 278969 w 344221"/>
                            <a:gd name="connsiteY9" fmla="*/ 929899 h 1503336"/>
                            <a:gd name="connsiteX10" fmla="*/ 263471 w 344221"/>
                            <a:gd name="connsiteY10" fmla="*/ 976394 h 1503336"/>
                            <a:gd name="connsiteX11" fmla="*/ 216976 w 344221"/>
                            <a:gd name="connsiteY11" fmla="*/ 1069384 h 1503336"/>
                            <a:gd name="connsiteX12" fmla="*/ 185979 w 344221"/>
                            <a:gd name="connsiteY12" fmla="*/ 1162373 h 1503336"/>
                            <a:gd name="connsiteX13" fmla="*/ 123986 w 344221"/>
                            <a:gd name="connsiteY13" fmla="*/ 1255363 h 1503336"/>
                            <a:gd name="connsiteX14" fmla="*/ 108488 w 344221"/>
                            <a:gd name="connsiteY14" fmla="*/ 1301858 h 1503336"/>
                            <a:gd name="connsiteX15" fmla="*/ 77491 w 344221"/>
                            <a:gd name="connsiteY15" fmla="*/ 1348353 h 1503336"/>
                            <a:gd name="connsiteX16" fmla="*/ 15498 w 344221"/>
                            <a:gd name="connsiteY16" fmla="*/ 1487838 h 1503336"/>
                            <a:gd name="connsiteX17" fmla="*/ 0 w 344221"/>
                            <a:gd name="connsiteY17" fmla="*/ 1503336 h 1503336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</a:cxnLst>
                          <a:rect l="l" t="t" r="r" b="b"/>
                          <a:pathLst>
                            <a:path w="344221" h="1503336">
                              <a:moveTo>
                                <a:pt x="92989" y="0"/>
                              </a:moveTo>
                              <a:cubicBezTo>
                                <a:pt x="118820" y="15498"/>
                                <a:pt x="149181" y="25195"/>
                                <a:pt x="170481" y="46495"/>
                              </a:cubicBezTo>
                              <a:cubicBezTo>
                                <a:pt x="182033" y="58047"/>
                                <a:pt x="178673" y="78378"/>
                                <a:pt x="185979" y="92990"/>
                              </a:cubicBezTo>
                              <a:cubicBezTo>
                                <a:pt x="194309" y="109650"/>
                                <a:pt x="206644" y="123987"/>
                                <a:pt x="216976" y="139485"/>
                              </a:cubicBezTo>
                              <a:cubicBezTo>
                                <a:pt x="255931" y="256351"/>
                                <a:pt x="203383" y="112299"/>
                                <a:pt x="263471" y="232475"/>
                              </a:cubicBezTo>
                              <a:cubicBezTo>
                                <a:pt x="327637" y="360807"/>
                                <a:pt x="221133" y="192216"/>
                                <a:pt x="309966" y="325465"/>
                              </a:cubicBezTo>
                              <a:cubicBezTo>
                                <a:pt x="315132" y="340963"/>
                                <a:pt x="321920" y="356012"/>
                                <a:pt x="325464" y="371960"/>
                              </a:cubicBezTo>
                              <a:cubicBezTo>
                                <a:pt x="358410" y="520221"/>
                                <a:pt x="341078" y="587543"/>
                                <a:pt x="325464" y="774916"/>
                              </a:cubicBezTo>
                              <a:cubicBezTo>
                                <a:pt x="323695" y="796143"/>
                                <a:pt x="316087" y="816507"/>
                                <a:pt x="309966" y="836909"/>
                              </a:cubicBezTo>
                              <a:cubicBezTo>
                                <a:pt x="300577" y="868204"/>
                                <a:pt x="289301" y="898902"/>
                                <a:pt x="278969" y="929899"/>
                              </a:cubicBezTo>
                              <a:lnTo>
                                <a:pt x="263471" y="976394"/>
                              </a:lnTo>
                              <a:cubicBezTo>
                                <a:pt x="206951" y="1145952"/>
                                <a:pt x="297088" y="889132"/>
                                <a:pt x="216976" y="1069384"/>
                              </a:cubicBezTo>
                              <a:cubicBezTo>
                                <a:pt x="203706" y="1099241"/>
                                <a:pt x="204103" y="1135187"/>
                                <a:pt x="185979" y="1162373"/>
                              </a:cubicBezTo>
                              <a:lnTo>
                                <a:pt x="123986" y="1255363"/>
                              </a:lnTo>
                              <a:cubicBezTo>
                                <a:pt x="118820" y="1270861"/>
                                <a:pt x="115794" y="1287246"/>
                                <a:pt x="108488" y="1301858"/>
                              </a:cubicBezTo>
                              <a:cubicBezTo>
                                <a:pt x="100158" y="1318518"/>
                                <a:pt x="85056" y="1331332"/>
                                <a:pt x="77491" y="1348353"/>
                              </a:cubicBezTo>
                              <a:cubicBezTo>
                                <a:pt x="26089" y="1464009"/>
                                <a:pt x="72895" y="1411310"/>
                                <a:pt x="15498" y="1487838"/>
                              </a:cubicBezTo>
                              <a:cubicBezTo>
                                <a:pt x="11114" y="1493683"/>
                                <a:pt x="5166" y="1498170"/>
                                <a:pt x="0" y="1503336"/>
                              </a:cubicBezTo>
                            </a:path>
                          </a:pathLst>
                        </a:custGeom>
                        <a:noFill/>
                        <a:ln w="76200"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7" name="Down Arrow 106"/>
                        <p:cNvSpPr/>
                        <p:nvPr/>
                      </p:nvSpPr>
                      <p:spPr>
                        <a:xfrm flipH="1">
                          <a:off x="7994991" y="5233236"/>
                          <a:ext cx="144292" cy="92785"/>
                        </a:xfrm>
                        <a:prstGeom prst="downArrow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8" name="Oval 107"/>
                        <p:cNvSpPr/>
                        <p:nvPr/>
                      </p:nvSpPr>
                      <p:spPr>
                        <a:xfrm>
                          <a:off x="4744704" y="4314523"/>
                          <a:ext cx="946973" cy="369332"/>
                        </a:xfrm>
                        <a:prstGeom prst="ellipse">
                          <a:avLst/>
                        </a:prstGeom>
                        <a:solidFill>
                          <a:srgbClr val="FFEEBD"/>
                        </a:solidFill>
                        <a:ln>
                          <a:prstDash val="sysDot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F__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109" name="Group 108"/>
                        <p:cNvGrpSpPr/>
                        <p:nvPr/>
                      </p:nvGrpSpPr>
                      <p:grpSpPr>
                        <a:xfrm>
                          <a:off x="6206556" y="3884881"/>
                          <a:ext cx="946973" cy="370263"/>
                          <a:chOff x="6206556" y="3884881"/>
                          <a:chExt cx="946973" cy="370263"/>
                        </a:xfrm>
                      </p:grpSpPr>
                      <p:sp>
                        <p:nvSpPr>
                          <p:cNvPr id="119" name="Oval 118"/>
                          <p:cNvSpPr/>
                          <p:nvPr/>
                        </p:nvSpPr>
                        <p:spPr>
                          <a:xfrm>
                            <a:off x="6206556" y="3884881"/>
                            <a:ext cx="946973" cy="369332"/>
                          </a:xfrm>
                          <a:prstGeom prst="ellipse">
                            <a:avLst/>
                          </a:prstGeom>
                          <a:solidFill>
                            <a:srgbClr val="FFEEBD"/>
                          </a:solidFill>
                          <a:ln>
                            <a:prstDash val="sysDot"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 smtClean="0">
                                <a:solidFill>
                                  <a:schemeClr val="tx1"/>
                                </a:solidFill>
                              </a:rPr>
                              <a:t>H___</a:t>
                            </a:r>
                            <a:endParaRPr lang="en-US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0" name="Rectangle 119"/>
                          <p:cNvSpPr/>
                          <p:nvPr/>
                        </p:nvSpPr>
                        <p:spPr>
                          <a:xfrm>
                            <a:off x="6494438" y="3885812"/>
                            <a:ext cx="184731" cy="369332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endParaRPr lang="en-US" b="1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10" name="Group 109"/>
                        <p:cNvGrpSpPr/>
                        <p:nvPr/>
                      </p:nvGrpSpPr>
                      <p:grpSpPr>
                        <a:xfrm>
                          <a:off x="6519656" y="1508100"/>
                          <a:ext cx="946973" cy="369332"/>
                          <a:chOff x="6519656" y="1508100"/>
                          <a:chExt cx="946973" cy="369332"/>
                        </a:xfrm>
                      </p:grpSpPr>
                      <p:sp>
                        <p:nvSpPr>
                          <p:cNvPr id="117" name="Oval 116"/>
                          <p:cNvSpPr/>
                          <p:nvPr/>
                        </p:nvSpPr>
                        <p:spPr>
                          <a:xfrm>
                            <a:off x="6519656" y="1508100"/>
                            <a:ext cx="946973" cy="369332"/>
                          </a:xfrm>
                          <a:prstGeom prst="ellipse">
                            <a:avLst/>
                          </a:prstGeom>
                          <a:solidFill>
                            <a:srgbClr val="FFEEBD"/>
                          </a:solidFill>
                          <a:ln>
                            <a:prstDash val="sysDot"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 smtClean="0">
                                <a:solidFill>
                                  <a:schemeClr val="tx1"/>
                                </a:solidFill>
                              </a:rPr>
                              <a:t>I___</a:t>
                            </a:r>
                            <a:endParaRPr lang="en-US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8" name="Rectangle 117"/>
                          <p:cNvSpPr/>
                          <p:nvPr/>
                        </p:nvSpPr>
                        <p:spPr>
                          <a:xfrm flipH="1">
                            <a:off x="6815689" y="1508100"/>
                            <a:ext cx="576698" cy="369332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endParaRPr lang="en-US" b="1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111" name="Oval 110"/>
                        <p:cNvSpPr/>
                        <p:nvPr/>
                      </p:nvSpPr>
                      <p:spPr>
                        <a:xfrm>
                          <a:off x="7201220" y="4673418"/>
                          <a:ext cx="946973" cy="369332"/>
                        </a:xfrm>
                        <a:prstGeom prst="ellipse">
                          <a:avLst/>
                        </a:prstGeom>
                        <a:solidFill>
                          <a:srgbClr val="FFEEBD"/>
                        </a:solidFill>
                        <a:ln>
                          <a:prstDash val="sysDot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K___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112" name="Group 111"/>
                        <p:cNvGrpSpPr/>
                        <p:nvPr/>
                      </p:nvGrpSpPr>
                      <p:grpSpPr>
                        <a:xfrm>
                          <a:off x="7444276" y="1617635"/>
                          <a:ext cx="946973" cy="512637"/>
                          <a:chOff x="7444276" y="1617635"/>
                          <a:chExt cx="946973" cy="512637"/>
                        </a:xfrm>
                      </p:grpSpPr>
                      <p:sp>
                        <p:nvSpPr>
                          <p:cNvPr id="115" name="Oval 114"/>
                          <p:cNvSpPr/>
                          <p:nvPr/>
                        </p:nvSpPr>
                        <p:spPr>
                          <a:xfrm>
                            <a:off x="7444276" y="1617635"/>
                            <a:ext cx="946973" cy="369332"/>
                          </a:xfrm>
                          <a:prstGeom prst="ellipse">
                            <a:avLst/>
                          </a:prstGeom>
                          <a:solidFill>
                            <a:srgbClr val="FFEEBD"/>
                          </a:solidFill>
                          <a:ln>
                            <a:prstDash val="sysDot"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 smtClean="0">
                                <a:solidFill>
                                  <a:schemeClr val="tx1"/>
                                </a:solidFill>
                              </a:rPr>
                              <a:t>L __</a:t>
                            </a:r>
                            <a:endParaRPr lang="en-US" b="1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6" name="Rectangle 115"/>
                          <p:cNvSpPr/>
                          <p:nvPr/>
                        </p:nvSpPr>
                        <p:spPr>
                          <a:xfrm>
                            <a:off x="7729489" y="1760940"/>
                            <a:ext cx="184731" cy="369332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endParaRPr lang="en-US" b="1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114" name="Oval 113"/>
                        <p:cNvSpPr/>
                        <p:nvPr/>
                      </p:nvSpPr>
                      <p:spPr>
                        <a:xfrm>
                          <a:off x="8069342" y="4207364"/>
                          <a:ext cx="946973" cy="369332"/>
                        </a:xfrm>
                        <a:prstGeom prst="ellipse">
                          <a:avLst/>
                        </a:prstGeom>
                        <a:solidFill>
                          <a:srgbClr val="FFEEBD"/>
                        </a:solidFill>
                        <a:ln>
                          <a:prstDash val="sysDot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M__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91" name="Circular Arrow 90"/>
                      <p:cNvSpPr/>
                      <p:nvPr/>
                    </p:nvSpPr>
                    <p:spPr>
                      <a:xfrm rot="20092657">
                        <a:off x="3210017" y="1503297"/>
                        <a:ext cx="3014119" cy="2588340"/>
                      </a:xfrm>
                      <a:prstGeom prst="circularArrow">
                        <a:avLst>
                          <a:gd name="adj1" fmla="val 12500"/>
                          <a:gd name="adj2" fmla="val 1142319"/>
                          <a:gd name="adj3" fmla="val 20457681"/>
                          <a:gd name="adj4" fmla="val 14620263"/>
                          <a:gd name="adj5" fmla="val 12500"/>
                        </a:avLst>
                      </a:prstGeom>
                      <a:noFill/>
                      <a:ln w="28575">
                        <a:solidFill>
                          <a:srgbClr val="FFFF00"/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2" name="Oval 91"/>
                      <p:cNvSpPr/>
                      <p:nvPr/>
                    </p:nvSpPr>
                    <p:spPr>
                      <a:xfrm>
                        <a:off x="4497029" y="1688355"/>
                        <a:ext cx="946973" cy="369332"/>
                      </a:xfrm>
                      <a:prstGeom prst="ellipse">
                        <a:avLst/>
                      </a:prstGeom>
                      <a:solidFill>
                        <a:srgbClr val="FFEEBD"/>
                      </a:solidFill>
                      <a:ln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r>
                          <a:rPr lang="en-US" dirty="0" smtClean="0">
                            <a:solidFill>
                              <a:schemeClr val="tx1"/>
                            </a:solidFill>
                          </a:rPr>
                          <a:t>J</a:t>
                        </a:r>
                        <a:r>
                          <a:rPr lang="en-US" b="1" dirty="0">
                            <a:solidFill>
                              <a:srgbClr val="FF0000"/>
                            </a:solidFill>
                          </a:rPr>
                          <a:t> </a:t>
                        </a:r>
                        <a:r>
                          <a:rPr lang="en-US" b="1" dirty="0" smtClean="0">
                            <a:solidFill>
                              <a:schemeClr val="tx1"/>
                            </a:solidFill>
                          </a:rPr>
                          <a:t>___</a:t>
                        </a:r>
                        <a:endParaRPr lang="en-US" b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93" name="Circular Arrow 92"/>
                      <p:cNvSpPr/>
                      <p:nvPr/>
                    </p:nvSpPr>
                    <p:spPr>
                      <a:xfrm rot="1120989" flipV="1">
                        <a:off x="2905066" y="4220801"/>
                        <a:ext cx="3014119" cy="2588340"/>
                      </a:xfrm>
                      <a:prstGeom prst="circularArrow">
                        <a:avLst>
                          <a:gd name="adj1" fmla="val 12500"/>
                          <a:gd name="adj2" fmla="val 1142319"/>
                          <a:gd name="adj3" fmla="val 20457681"/>
                          <a:gd name="adj4" fmla="val 14620263"/>
                          <a:gd name="adj5" fmla="val 12500"/>
                        </a:avLst>
                      </a:prstGeom>
                      <a:noFill/>
                      <a:ln w="28575">
                        <a:solidFill>
                          <a:srgbClr val="FFFF00"/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4" name="Oval 93"/>
                      <p:cNvSpPr/>
                      <p:nvPr/>
                    </p:nvSpPr>
                    <p:spPr>
                      <a:xfrm>
                        <a:off x="4008917" y="6282876"/>
                        <a:ext cx="946973" cy="369332"/>
                      </a:xfrm>
                      <a:prstGeom prst="ellipse">
                        <a:avLst/>
                      </a:prstGeom>
                      <a:solidFill>
                        <a:srgbClr val="FFEEBD"/>
                      </a:solidFill>
                      <a:ln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r>
                          <a:rPr lang="en-US" dirty="0" smtClean="0">
                            <a:solidFill>
                              <a:schemeClr val="tx1"/>
                            </a:solidFill>
                          </a:rPr>
                          <a:t>E___    </a:t>
                        </a:r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85" name="Rectangle 84"/>
                  <p:cNvSpPr/>
                  <p:nvPr/>
                </p:nvSpPr>
                <p:spPr>
                  <a:xfrm>
                    <a:off x="5657264" y="4677723"/>
                    <a:ext cx="444352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="1" dirty="0" smtClean="0">
                        <a:solidFill>
                          <a:srgbClr val="FF0000"/>
                        </a:solidFill>
                      </a:rPr>
                      <a:t>25</a:t>
                    </a:r>
                    <a:endParaRPr lang="en-US" sz="2000" b="1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4323098" y="6204318"/>
                    <a:ext cx="791375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>
                        <a:solidFill>
                          <a:srgbClr val="FF0000"/>
                        </a:solidFill>
                      </a:rPr>
                      <a:t> 48</a:t>
                    </a:r>
                    <a:endParaRPr lang="en-US" sz="20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6494438" y="3885812"/>
                  <a:ext cx="53572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</a:rPr>
                    <a:t>105</a:t>
                  </a:r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 flipH="1">
                  <a:off x="6815689" y="1491671"/>
                  <a:ext cx="576698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</a:rPr>
                    <a:t>12</a:t>
                  </a:r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77" name="Rectangle 76"/>
              <p:cNvSpPr/>
              <p:nvPr/>
            </p:nvSpPr>
            <p:spPr>
              <a:xfrm>
                <a:off x="5134770" y="4230591"/>
                <a:ext cx="3145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6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2" name="Rectangle 61"/>
            <p:cNvSpPr/>
            <p:nvPr/>
          </p:nvSpPr>
          <p:spPr>
            <a:xfrm flipH="1">
              <a:off x="4785889" y="1658487"/>
              <a:ext cx="57669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22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3" name="Rounded Rectangular Callout 112"/>
          <p:cNvSpPr/>
          <p:nvPr/>
        </p:nvSpPr>
        <p:spPr>
          <a:xfrm>
            <a:off x="228600" y="448105"/>
            <a:ext cx="4191000" cy="1641297"/>
          </a:xfrm>
          <a:prstGeom prst="wedgeRoundRectCallout">
            <a:avLst>
              <a:gd name="adj1" fmla="val -49261"/>
              <a:gd name="adj2" fmla="val 248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mic Sans MS" pitchFamily="66" charset="0"/>
              </a:rPr>
              <a:t>Satellites record about </a:t>
            </a:r>
            <a:r>
              <a:rPr lang="en-US" sz="2400" b="1" dirty="0" smtClean="0">
                <a:latin typeface="Comic Sans MS" pitchFamily="66" charset="0"/>
              </a:rPr>
              <a:t>58 </a:t>
            </a:r>
            <a:r>
              <a:rPr lang="en-US" sz="2400" b="1" dirty="0" smtClean="0">
                <a:latin typeface="Comic Sans MS" pitchFamily="66" charset="0"/>
              </a:rPr>
              <a:t>parcels </a:t>
            </a:r>
            <a:r>
              <a:rPr lang="en-US" sz="2400" b="1" dirty="0">
                <a:latin typeface="Comic Sans MS" pitchFamily="66" charset="0"/>
              </a:rPr>
              <a:t>of radiation moving to outer space from the atmosphere.</a:t>
            </a:r>
          </a:p>
        </p:txBody>
      </p:sp>
      <p:sp>
        <p:nvSpPr>
          <p:cNvPr id="166" name="Rounded Rectangular Callout 165"/>
          <p:cNvSpPr/>
          <p:nvPr/>
        </p:nvSpPr>
        <p:spPr>
          <a:xfrm>
            <a:off x="228600" y="2781022"/>
            <a:ext cx="4191000" cy="1641297"/>
          </a:xfrm>
          <a:prstGeom prst="wedgeRoundRectCallout">
            <a:avLst>
              <a:gd name="adj1" fmla="val 50329"/>
              <a:gd name="adj2" fmla="val 122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Warmer lower air radiates nearly </a:t>
            </a:r>
            <a:r>
              <a:rPr lang="en-US" sz="2400" b="1" smtClean="0">
                <a:latin typeface="Comic Sans MS" pitchFamily="66" charset="0"/>
              </a:rPr>
              <a:t>99 </a:t>
            </a:r>
            <a:r>
              <a:rPr lang="en-US" sz="2400" b="1" smtClean="0">
                <a:latin typeface="Comic Sans MS" pitchFamily="66" charset="0"/>
              </a:rPr>
              <a:t>parcel</a:t>
            </a:r>
            <a:r>
              <a:rPr lang="en-US" sz="2400" b="1" smtClean="0">
                <a:latin typeface="Comic Sans MS" pitchFamily="66" charset="0"/>
              </a:rPr>
              <a:t>s </a:t>
            </a:r>
            <a:r>
              <a:rPr lang="en-US" sz="2400" b="1" dirty="0" smtClean="0">
                <a:latin typeface="Comic Sans MS" pitchFamily="66" charset="0"/>
              </a:rPr>
              <a:t>down to the ground.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73" name="Rounded Rectangular Callout 172"/>
          <p:cNvSpPr/>
          <p:nvPr/>
        </p:nvSpPr>
        <p:spPr>
          <a:xfrm>
            <a:off x="250304" y="4939335"/>
            <a:ext cx="4191000" cy="1641297"/>
          </a:xfrm>
          <a:prstGeom prst="wedgeRoundRectCallout">
            <a:avLst>
              <a:gd name="adj1" fmla="val 48541"/>
              <a:gd name="adj2" fmla="val 122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mic Sans MS" pitchFamily="66" charset="0"/>
              </a:rPr>
              <a:t>Rain carries some heat from the air to the earth.</a:t>
            </a:r>
          </a:p>
        </p:txBody>
      </p:sp>
      <p:sp>
        <p:nvSpPr>
          <p:cNvPr id="174" name="Rounded Rectangular Callout 173"/>
          <p:cNvSpPr/>
          <p:nvPr/>
        </p:nvSpPr>
        <p:spPr>
          <a:xfrm>
            <a:off x="260430" y="4939335"/>
            <a:ext cx="4191000" cy="1641297"/>
          </a:xfrm>
          <a:prstGeom prst="wedgeRoundRectCallout">
            <a:avLst>
              <a:gd name="adj1" fmla="val 144104"/>
              <a:gd name="adj2" fmla="val -818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Rain carries some heat from the air to the earth.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8519678" y="416327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7811886" y="156955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7585678" y="4637874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99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90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animBg="1"/>
      <p:bldP spid="174" grpId="0" animBg="1"/>
      <p:bldP spid="17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33" y="1371600"/>
            <a:ext cx="87630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381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EARTH’S ENERGY BALANCE: </a:t>
            </a:r>
            <a:r>
              <a:rPr lang="en-US" sz="5400" b="1" dirty="0" smtClean="0">
                <a:ln w="381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sz="5400" b="1" dirty="0" smtClean="0">
                <a:ln w="381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5400" b="1" dirty="0" smtClean="0">
                <a:ln w="381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Atmosphere</a:t>
            </a:r>
            <a:endParaRPr lang="en-US" sz="5400" b="1" dirty="0">
              <a:ln w="38100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087494" y="168711"/>
            <a:ext cx="1918309" cy="1625532"/>
            <a:chOff x="3872891" y="435793"/>
            <a:chExt cx="1918309" cy="1625532"/>
          </a:xfrm>
        </p:grpSpPr>
        <p:pic>
          <p:nvPicPr>
            <p:cNvPr id="5" name="Picture 3" descr="C:\Users\mater1ml\AppData\Local\Microsoft\Windows\Temporary Internet Files\Content.IE5\YRD2XUJW\MC910217683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5429" y="648516"/>
              <a:ext cx="892372" cy="7200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3872891" y="435793"/>
              <a:ext cx="1918309" cy="1625532"/>
            </a:xfrm>
            <a:prstGeom prst="rect">
              <a:avLst/>
            </a:prstGeom>
          </p:spPr>
          <p:txBody>
            <a:bodyPr wrap="square">
              <a:prstTxWarp prst="textArchUp">
                <a:avLst/>
              </a:prstTxWarp>
              <a:spAutoFit/>
            </a:bodyPr>
            <a:lstStyle/>
            <a:p>
              <a:r>
                <a:rPr lang="en-US" sz="2800" b="1" dirty="0" smtClean="0"/>
                <a:t>Earth’s Energy Balance</a:t>
              </a:r>
              <a:endParaRPr lang="en-US" sz="28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18732" y="3937477"/>
            <a:ext cx="24722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Shortwave radiation from the sun:   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22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654" y="4678480"/>
            <a:ext cx="24722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Heating of air by the warm ground: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940" y="5354691"/>
            <a:ext cx="24468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Evaporation </a:t>
            </a:r>
            <a:r>
              <a:rPr lang="en-US" b="1" dirty="0">
                <a:latin typeface="Comic Sans MS" pitchFamily="66" charset="0"/>
              </a:rPr>
              <a:t>of water</a:t>
            </a:r>
            <a:r>
              <a:rPr lang="en-US" b="1" dirty="0" smtClean="0">
                <a:latin typeface="Comic Sans MS" pitchFamily="66" charset="0"/>
              </a:rPr>
              <a:t>:           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25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654" y="6109013"/>
            <a:ext cx="28677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Longwave radiation </a:t>
            </a:r>
            <a:r>
              <a:rPr lang="en-US" b="1" dirty="0">
                <a:latin typeface="Comic Sans MS" pitchFamily="66" charset="0"/>
              </a:rPr>
              <a:t>from the </a:t>
            </a:r>
            <a:r>
              <a:rPr lang="en-US" b="1" dirty="0" smtClean="0">
                <a:latin typeface="Comic Sans MS" pitchFamily="66" charset="0"/>
              </a:rPr>
              <a:t>earth: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105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2258162" y="3937476"/>
            <a:ext cx="609600" cy="28178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4583" y="2969565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Incoming Energy</a:t>
            </a:r>
            <a:b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endParaRPr lang="en-US" sz="24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3049" y="4098526"/>
            <a:ext cx="236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Longwave radiation to outer space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63049" y="4839290"/>
            <a:ext cx="2429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Longwave radiation down to the ground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72647" y="5608940"/>
            <a:ext cx="24153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Precipitation down to the ground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Right Brace 20"/>
          <p:cNvSpPr/>
          <p:nvPr/>
        </p:nvSpPr>
        <p:spPr>
          <a:xfrm rot="10800000">
            <a:off x="6145869" y="4038599"/>
            <a:ext cx="589935" cy="233722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3" descr="C:\Users\mater1ml\AppData\Local\Microsoft\Windows\Temporary Internet Files\Content.IE5\YRD2XUJW\MC91021768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917" y="3747405"/>
            <a:ext cx="3119955" cy="251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6525328" y="6402738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00798" y="4254199"/>
            <a:ext cx="533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58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00799" y="49672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99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92382" y="5749130"/>
            <a:ext cx="551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56114" y="3106479"/>
            <a:ext cx="2872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Outgoing  Energy </a:t>
            </a:r>
            <a:b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endParaRPr lang="en-US" sz="24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162662" y="178380"/>
            <a:ext cx="4191000" cy="803097"/>
          </a:xfrm>
          <a:prstGeom prst="wedgeRoundRectCallout">
            <a:avLst>
              <a:gd name="adj1" fmla="val 50329"/>
              <a:gd name="adj2" fmla="val 122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Let’s Review!</a:t>
            </a:r>
            <a:endParaRPr lang="en-US" sz="2800" b="1" dirty="0">
              <a:latin typeface="Comic Sans MS" pitchFamily="66" charset="0"/>
            </a:endParaRPr>
          </a:p>
        </p:txBody>
      </p:sp>
      <p:pic>
        <p:nvPicPr>
          <p:cNvPr id="25" name="Picture 2" descr="C:\Users\mater1ml\AppData\Local\Microsoft\Windows\Temporary Internet Files\Content.IE5\NJKNHAAL\MC9003262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469" y="5074981"/>
            <a:ext cx="612382" cy="5638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mater1ml\AppData\Local\Microsoft\Windows\Temporary Internet Files\Content.IE5\NJKNHAAL\MC9003262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084" y="4907846"/>
            <a:ext cx="612382" cy="5638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72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0" grpId="0"/>
      <p:bldP spid="21" grpId="0" animBg="1"/>
      <p:bldP spid="27" grpId="0"/>
      <p:bldP spid="28" grpId="0"/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-2613" y="-6536"/>
            <a:ext cx="4670923" cy="1301936"/>
          </a:xfrm>
          <a:prstGeom prst="wedgeRoundRectCallout">
            <a:avLst>
              <a:gd name="adj1" fmla="val 21891"/>
              <a:gd name="adj2" fmla="val -487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Part 4: 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Human Activity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53" name="Rounded Rectangular Callout 52"/>
          <p:cNvSpPr/>
          <p:nvPr/>
        </p:nvSpPr>
        <p:spPr>
          <a:xfrm>
            <a:off x="2590800" y="4724400"/>
            <a:ext cx="6019800" cy="1641297"/>
          </a:xfrm>
          <a:prstGeom prst="wedgeRoundRectCallout">
            <a:avLst>
              <a:gd name="adj1" fmla="val 50329"/>
              <a:gd name="adj2" fmla="val 122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It is hard to measure the importance of human activity in causing changes in this huge and complicated system.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54" name="Flowchart: Punched Tape 53"/>
          <p:cNvSpPr/>
          <p:nvPr/>
        </p:nvSpPr>
        <p:spPr>
          <a:xfrm>
            <a:off x="381000" y="2590800"/>
            <a:ext cx="4419599" cy="1905000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Remember that every number is a global average and is likely to be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different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in different places.</a:t>
            </a:r>
          </a:p>
        </p:txBody>
      </p:sp>
      <p:sp>
        <p:nvSpPr>
          <p:cNvPr id="55" name="Rounded Rectangular Callout 54"/>
          <p:cNvSpPr/>
          <p:nvPr/>
        </p:nvSpPr>
        <p:spPr>
          <a:xfrm>
            <a:off x="4114800" y="1524000"/>
            <a:ext cx="4191000" cy="803097"/>
          </a:xfrm>
          <a:prstGeom prst="wedgeRoundRectCallout">
            <a:avLst>
              <a:gd name="adj1" fmla="val 50329"/>
              <a:gd name="adj2" fmla="val 122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Putting it all together!</a:t>
            </a:r>
            <a:endParaRPr lang="en-US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23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24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-2613" y="-6536"/>
            <a:ext cx="4670923" cy="1301936"/>
          </a:xfrm>
          <a:prstGeom prst="wedgeRoundRectCallout">
            <a:avLst>
              <a:gd name="adj1" fmla="val 21891"/>
              <a:gd name="adj2" fmla="val -487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Part 4: </a:t>
            </a:r>
          </a:p>
          <a:p>
            <a:pPr algn="ctr"/>
            <a:r>
              <a:rPr lang="en-US" sz="4000" b="1" dirty="0" smtClean="0">
                <a:latin typeface="Comic Sans MS" pitchFamily="66" charset="0"/>
              </a:rPr>
              <a:t>Human Activity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55" name="Rounded Rectangular Callout 54"/>
          <p:cNvSpPr/>
          <p:nvPr/>
        </p:nvSpPr>
        <p:spPr>
          <a:xfrm>
            <a:off x="1371600" y="2057400"/>
            <a:ext cx="6934200" cy="2625903"/>
          </a:xfrm>
          <a:prstGeom prst="wedgeRoundRectCallout">
            <a:avLst>
              <a:gd name="adj1" fmla="val 50329"/>
              <a:gd name="adj2" fmla="val 122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How can human activity 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alter some parts 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of the system?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85800" y="5715000"/>
            <a:ext cx="7391400" cy="803097"/>
          </a:xfrm>
          <a:prstGeom prst="wedgeRoundRectCallout">
            <a:avLst>
              <a:gd name="adj1" fmla="val 50329"/>
              <a:gd name="adj2" fmla="val 122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latin typeface="Comic Sans MS" pitchFamily="66" charset="0"/>
              </a:rPr>
              <a:t>Use what you learned from Parts 1-3 </a:t>
            </a:r>
          </a:p>
          <a:p>
            <a:pPr algn="ctr"/>
            <a:r>
              <a:rPr lang="en-US" sz="2800" b="1" i="1" dirty="0" smtClean="0">
                <a:latin typeface="Comic Sans MS" pitchFamily="66" charset="0"/>
              </a:rPr>
              <a:t>to answer the questions in Part 4!</a:t>
            </a:r>
            <a:endParaRPr lang="en-US" sz="2800" b="1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80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25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44704" y="679037"/>
            <a:ext cx="4271611" cy="6208831"/>
            <a:chOff x="4744704" y="679037"/>
            <a:chExt cx="4271611" cy="6208831"/>
          </a:xfrm>
        </p:grpSpPr>
        <p:sp>
          <p:nvSpPr>
            <p:cNvPr id="57" name="Oval 56"/>
            <p:cNvSpPr/>
            <p:nvPr/>
          </p:nvSpPr>
          <p:spPr>
            <a:xfrm>
              <a:off x="5293181" y="2089403"/>
              <a:ext cx="3132752" cy="17485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Down Arrow 53"/>
            <p:cNvSpPr/>
            <p:nvPr/>
          </p:nvSpPr>
          <p:spPr>
            <a:xfrm rot="10800000">
              <a:off x="5976274" y="3054166"/>
              <a:ext cx="1346888" cy="2085155"/>
            </a:xfrm>
            <a:prstGeom prst="downArrow">
              <a:avLst/>
            </a:prstGeom>
            <a:blipFill>
              <a:blip r:embed="rId2"/>
              <a:tile tx="0" ty="0" sx="100000" sy="100000" flip="none" algn="tl"/>
            </a:blip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Left Arrow 54"/>
            <p:cNvSpPr/>
            <p:nvPr/>
          </p:nvSpPr>
          <p:spPr>
            <a:xfrm rot="5400000">
              <a:off x="5447976" y="2662567"/>
              <a:ext cx="3558771" cy="246647"/>
            </a:xfrm>
            <a:prstGeom prst="leftArrow">
              <a:avLst/>
            </a:prstGeom>
            <a:blipFill>
              <a:blip r:embed="rId2"/>
              <a:tile tx="0" ty="0" sx="100000" sy="100000" flip="none" algn="tl"/>
            </a:blip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Down Arrow 55"/>
            <p:cNvSpPr/>
            <p:nvPr/>
          </p:nvSpPr>
          <p:spPr>
            <a:xfrm>
              <a:off x="7088541" y="3775908"/>
              <a:ext cx="1050741" cy="1795025"/>
            </a:xfrm>
            <a:prstGeom prst="downArrow">
              <a:avLst/>
            </a:prstGeom>
            <a:blipFill>
              <a:blip r:embed="rId3"/>
              <a:tile tx="0" ty="0" sx="100000" sy="100000" flip="none" algn="tl"/>
            </a:blipFill>
            <a:ln w="635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8" name="Picture 4" descr="C:\Users\mater1ml\AppData\Local\Microsoft\Windows\Temporary Internet Files\Content.IE5\4NF0860B\MC900432591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6616" y="2714682"/>
              <a:ext cx="638023" cy="674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4" descr="C:\Users\mater1ml\AppData\Local\Microsoft\Windows\Temporary Internet Files\Content.IE5\4NF0860B\MC900432591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7375" y="2698370"/>
              <a:ext cx="638023" cy="674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4" descr="C:\Users\mater1ml\AppData\Local\Microsoft\Windows\Temporary Internet Files\Content.IE5\4NF0860B\MC900432591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7982" y="2356299"/>
              <a:ext cx="638023" cy="674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4" descr="C:\Users\mater1ml\AppData\Local\Microsoft\Windows\Temporary Internet Files\Content.IE5\4NF0860B\MC900432591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5780" y="2152270"/>
              <a:ext cx="638023" cy="674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10" descr="C:\Users\mater1ml\AppData\Local\Microsoft\Windows\Temporary Internet Files\Content.IE5\YRD2XUJW\MC900437657[1].wm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6393" y="4976518"/>
              <a:ext cx="3567188" cy="1911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Freeform 62"/>
            <p:cNvSpPr/>
            <p:nvPr/>
          </p:nvSpPr>
          <p:spPr>
            <a:xfrm>
              <a:off x="5277911" y="3585222"/>
              <a:ext cx="304935" cy="1694406"/>
            </a:xfrm>
            <a:custGeom>
              <a:avLst/>
              <a:gdLst>
                <a:gd name="connsiteX0" fmla="*/ 247973 w 247973"/>
                <a:gd name="connsiteY0" fmla="*/ 1549831 h 1549831"/>
                <a:gd name="connsiteX1" fmla="*/ 232475 w 247973"/>
                <a:gd name="connsiteY1" fmla="*/ 1472339 h 1549831"/>
                <a:gd name="connsiteX2" fmla="*/ 185980 w 247973"/>
                <a:gd name="connsiteY2" fmla="*/ 1441343 h 1549831"/>
                <a:gd name="connsiteX3" fmla="*/ 139485 w 247973"/>
                <a:gd name="connsiteY3" fmla="*/ 1394848 h 1549831"/>
                <a:gd name="connsiteX4" fmla="*/ 77492 w 247973"/>
                <a:gd name="connsiteY4" fmla="*/ 1301858 h 1549831"/>
                <a:gd name="connsiteX5" fmla="*/ 46495 w 247973"/>
                <a:gd name="connsiteY5" fmla="*/ 1255363 h 1549831"/>
                <a:gd name="connsiteX6" fmla="*/ 15499 w 247973"/>
                <a:gd name="connsiteY6" fmla="*/ 1162373 h 1549831"/>
                <a:gd name="connsiteX7" fmla="*/ 0 w 247973"/>
                <a:gd name="connsiteY7" fmla="*/ 1115878 h 1549831"/>
                <a:gd name="connsiteX8" fmla="*/ 46495 w 247973"/>
                <a:gd name="connsiteY8" fmla="*/ 883404 h 1549831"/>
                <a:gd name="connsiteX9" fmla="*/ 92990 w 247973"/>
                <a:gd name="connsiteY9" fmla="*/ 852407 h 1549831"/>
                <a:gd name="connsiteX10" fmla="*/ 154983 w 247973"/>
                <a:gd name="connsiteY10" fmla="*/ 759417 h 1549831"/>
                <a:gd name="connsiteX11" fmla="*/ 185980 w 247973"/>
                <a:gd name="connsiteY11" fmla="*/ 712922 h 1549831"/>
                <a:gd name="connsiteX12" fmla="*/ 201478 w 247973"/>
                <a:gd name="connsiteY12" fmla="*/ 433953 h 1549831"/>
                <a:gd name="connsiteX13" fmla="*/ 185980 w 247973"/>
                <a:gd name="connsiteY13" fmla="*/ 387458 h 1549831"/>
                <a:gd name="connsiteX14" fmla="*/ 92990 w 247973"/>
                <a:gd name="connsiteY14" fmla="*/ 247973 h 1549831"/>
                <a:gd name="connsiteX15" fmla="*/ 61994 w 247973"/>
                <a:gd name="connsiteY15" fmla="*/ 201478 h 1549831"/>
                <a:gd name="connsiteX16" fmla="*/ 46495 w 247973"/>
                <a:gd name="connsiteY16" fmla="*/ 154983 h 1549831"/>
                <a:gd name="connsiteX17" fmla="*/ 61994 w 247973"/>
                <a:gd name="connsiteY17" fmla="*/ 77492 h 1549831"/>
                <a:gd name="connsiteX18" fmla="*/ 123987 w 247973"/>
                <a:gd name="connsiteY18" fmla="*/ 0 h 1549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7973" h="1549831">
                  <a:moveTo>
                    <a:pt x="247973" y="1549831"/>
                  </a:moveTo>
                  <a:cubicBezTo>
                    <a:pt x="242807" y="1524000"/>
                    <a:pt x="245544" y="1495210"/>
                    <a:pt x="232475" y="1472339"/>
                  </a:cubicBezTo>
                  <a:cubicBezTo>
                    <a:pt x="223234" y="1456167"/>
                    <a:pt x="200289" y="1453267"/>
                    <a:pt x="185980" y="1441343"/>
                  </a:cubicBezTo>
                  <a:cubicBezTo>
                    <a:pt x="169142" y="1427312"/>
                    <a:pt x="152941" y="1412149"/>
                    <a:pt x="139485" y="1394848"/>
                  </a:cubicBezTo>
                  <a:cubicBezTo>
                    <a:pt x="116614" y="1365442"/>
                    <a:pt x="98156" y="1332855"/>
                    <a:pt x="77492" y="1301858"/>
                  </a:cubicBezTo>
                  <a:lnTo>
                    <a:pt x="46495" y="1255363"/>
                  </a:lnTo>
                  <a:lnTo>
                    <a:pt x="15499" y="1162373"/>
                  </a:lnTo>
                  <a:lnTo>
                    <a:pt x="0" y="1115878"/>
                  </a:lnTo>
                  <a:cubicBezTo>
                    <a:pt x="749" y="1109137"/>
                    <a:pt x="13527" y="905383"/>
                    <a:pt x="46495" y="883404"/>
                  </a:cubicBezTo>
                  <a:lnTo>
                    <a:pt x="92990" y="852407"/>
                  </a:lnTo>
                  <a:lnTo>
                    <a:pt x="154983" y="759417"/>
                  </a:lnTo>
                  <a:lnTo>
                    <a:pt x="185980" y="712922"/>
                  </a:lnTo>
                  <a:cubicBezTo>
                    <a:pt x="232550" y="573214"/>
                    <a:pt x="227495" y="629079"/>
                    <a:pt x="201478" y="433953"/>
                  </a:cubicBezTo>
                  <a:cubicBezTo>
                    <a:pt x="199319" y="417760"/>
                    <a:pt x="193914" y="401739"/>
                    <a:pt x="185980" y="387458"/>
                  </a:cubicBezTo>
                  <a:cubicBezTo>
                    <a:pt x="185972" y="387443"/>
                    <a:pt x="108493" y="271228"/>
                    <a:pt x="92990" y="247973"/>
                  </a:cubicBezTo>
                  <a:cubicBezTo>
                    <a:pt x="82658" y="232475"/>
                    <a:pt x="67884" y="219149"/>
                    <a:pt x="61994" y="201478"/>
                  </a:cubicBezTo>
                  <a:lnTo>
                    <a:pt x="46495" y="154983"/>
                  </a:lnTo>
                  <a:cubicBezTo>
                    <a:pt x="51661" y="129153"/>
                    <a:pt x="52745" y="102157"/>
                    <a:pt x="61994" y="77492"/>
                  </a:cubicBezTo>
                  <a:cubicBezTo>
                    <a:pt x="73725" y="46209"/>
                    <a:pt x="101290" y="22697"/>
                    <a:pt x="123987" y="0"/>
                  </a:cubicBezTo>
                </a:path>
              </a:pathLst>
            </a:cu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Down Arrow 64"/>
            <p:cNvSpPr/>
            <p:nvPr/>
          </p:nvSpPr>
          <p:spPr>
            <a:xfrm rot="10800000">
              <a:off x="7323163" y="679037"/>
              <a:ext cx="860958" cy="1641296"/>
            </a:xfrm>
            <a:prstGeom prst="downArrow">
              <a:avLst/>
            </a:prstGeom>
            <a:blipFill>
              <a:blip r:embed="rId6"/>
              <a:tile tx="0" ty="0" sx="100000" sy="100000" flip="none" algn="tl"/>
            </a:blip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053229" y="3478538"/>
              <a:ext cx="344221" cy="1754698"/>
            </a:xfrm>
            <a:custGeom>
              <a:avLst/>
              <a:gdLst>
                <a:gd name="connsiteX0" fmla="*/ 92989 w 344221"/>
                <a:gd name="connsiteY0" fmla="*/ 0 h 1503336"/>
                <a:gd name="connsiteX1" fmla="*/ 170481 w 344221"/>
                <a:gd name="connsiteY1" fmla="*/ 46495 h 1503336"/>
                <a:gd name="connsiteX2" fmla="*/ 185979 w 344221"/>
                <a:gd name="connsiteY2" fmla="*/ 92990 h 1503336"/>
                <a:gd name="connsiteX3" fmla="*/ 216976 w 344221"/>
                <a:gd name="connsiteY3" fmla="*/ 139485 h 1503336"/>
                <a:gd name="connsiteX4" fmla="*/ 263471 w 344221"/>
                <a:gd name="connsiteY4" fmla="*/ 232475 h 1503336"/>
                <a:gd name="connsiteX5" fmla="*/ 309966 w 344221"/>
                <a:gd name="connsiteY5" fmla="*/ 325465 h 1503336"/>
                <a:gd name="connsiteX6" fmla="*/ 325464 w 344221"/>
                <a:gd name="connsiteY6" fmla="*/ 371960 h 1503336"/>
                <a:gd name="connsiteX7" fmla="*/ 325464 w 344221"/>
                <a:gd name="connsiteY7" fmla="*/ 774916 h 1503336"/>
                <a:gd name="connsiteX8" fmla="*/ 309966 w 344221"/>
                <a:gd name="connsiteY8" fmla="*/ 836909 h 1503336"/>
                <a:gd name="connsiteX9" fmla="*/ 278969 w 344221"/>
                <a:gd name="connsiteY9" fmla="*/ 929899 h 1503336"/>
                <a:gd name="connsiteX10" fmla="*/ 263471 w 344221"/>
                <a:gd name="connsiteY10" fmla="*/ 976394 h 1503336"/>
                <a:gd name="connsiteX11" fmla="*/ 216976 w 344221"/>
                <a:gd name="connsiteY11" fmla="*/ 1069384 h 1503336"/>
                <a:gd name="connsiteX12" fmla="*/ 185979 w 344221"/>
                <a:gd name="connsiteY12" fmla="*/ 1162373 h 1503336"/>
                <a:gd name="connsiteX13" fmla="*/ 123986 w 344221"/>
                <a:gd name="connsiteY13" fmla="*/ 1255363 h 1503336"/>
                <a:gd name="connsiteX14" fmla="*/ 108488 w 344221"/>
                <a:gd name="connsiteY14" fmla="*/ 1301858 h 1503336"/>
                <a:gd name="connsiteX15" fmla="*/ 77491 w 344221"/>
                <a:gd name="connsiteY15" fmla="*/ 1348353 h 1503336"/>
                <a:gd name="connsiteX16" fmla="*/ 15498 w 344221"/>
                <a:gd name="connsiteY16" fmla="*/ 1487838 h 1503336"/>
                <a:gd name="connsiteX17" fmla="*/ 0 w 344221"/>
                <a:gd name="connsiteY17" fmla="*/ 1503336 h 1503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4221" h="1503336">
                  <a:moveTo>
                    <a:pt x="92989" y="0"/>
                  </a:moveTo>
                  <a:cubicBezTo>
                    <a:pt x="118820" y="15498"/>
                    <a:pt x="149181" y="25195"/>
                    <a:pt x="170481" y="46495"/>
                  </a:cubicBezTo>
                  <a:cubicBezTo>
                    <a:pt x="182033" y="58047"/>
                    <a:pt x="178673" y="78378"/>
                    <a:pt x="185979" y="92990"/>
                  </a:cubicBezTo>
                  <a:cubicBezTo>
                    <a:pt x="194309" y="109650"/>
                    <a:pt x="206644" y="123987"/>
                    <a:pt x="216976" y="139485"/>
                  </a:cubicBezTo>
                  <a:cubicBezTo>
                    <a:pt x="255931" y="256351"/>
                    <a:pt x="203383" y="112299"/>
                    <a:pt x="263471" y="232475"/>
                  </a:cubicBezTo>
                  <a:cubicBezTo>
                    <a:pt x="327637" y="360807"/>
                    <a:pt x="221133" y="192216"/>
                    <a:pt x="309966" y="325465"/>
                  </a:cubicBezTo>
                  <a:cubicBezTo>
                    <a:pt x="315132" y="340963"/>
                    <a:pt x="321920" y="356012"/>
                    <a:pt x="325464" y="371960"/>
                  </a:cubicBezTo>
                  <a:cubicBezTo>
                    <a:pt x="358410" y="520221"/>
                    <a:pt x="341078" y="587543"/>
                    <a:pt x="325464" y="774916"/>
                  </a:cubicBezTo>
                  <a:cubicBezTo>
                    <a:pt x="323695" y="796143"/>
                    <a:pt x="316087" y="816507"/>
                    <a:pt x="309966" y="836909"/>
                  </a:cubicBezTo>
                  <a:cubicBezTo>
                    <a:pt x="300577" y="868204"/>
                    <a:pt x="289301" y="898902"/>
                    <a:pt x="278969" y="929899"/>
                  </a:cubicBezTo>
                  <a:lnTo>
                    <a:pt x="263471" y="976394"/>
                  </a:lnTo>
                  <a:cubicBezTo>
                    <a:pt x="206951" y="1145952"/>
                    <a:pt x="297088" y="889132"/>
                    <a:pt x="216976" y="1069384"/>
                  </a:cubicBezTo>
                  <a:cubicBezTo>
                    <a:pt x="203706" y="1099241"/>
                    <a:pt x="204103" y="1135187"/>
                    <a:pt x="185979" y="1162373"/>
                  </a:cubicBezTo>
                  <a:lnTo>
                    <a:pt x="123986" y="1255363"/>
                  </a:lnTo>
                  <a:cubicBezTo>
                    <a:pt x="118820" y="1270861"/>
                    <a:pt x="115794" y="1287246"/>
                    <a:pt x="108488" y="1301858"/>
                  </a:cubicBezTo>
                  <a:cubicBezTo>
                    <a:pt x="100158" y="1318518"/>
                    <a:pt x="85056" y="1331332"/>
                    <a:pt x="77491" y="1348353"/>
                  </a:cubicBezTo>
                  <a:cubicBezTo>
                    <a:pt x="26089" y="1464009"/>
                    <a:pt x="72895" y="1411310"/>
                    <a:pt x="15498" y="1487838"/>
                  </a:cubicBezTo>
                  <a:cubicBezTo>
                    <a:pt x="11114" y="1493683"/>
                    <a:pt x="5166" y="1498170"/>
                    <a:pt x="0" y="1503336"/>
                  </a:cubicBezTo>
                </a:path>
              </a:pathLst>
            </a:cu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Down Arrow 66"/>
            <p:cNvSpPr/>
            <p:nvPr/>
          </p:nvSpPr>
          <p:spPr>
            <a:xfrm flipH="1">
              <a:off x="7994991" y="5233236"/>
              <a:ext cx="144292" cy="92785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4744704" y="4314523"/>
              <a:ext cx="946973" cy="369332"/>
            </a:xfrm>
            <a:prstGeom prst="ellipse">
              <a:avLst/>
            </a:prstGeom>
            <a:solidFill>
              <a:srgbClr val="FFEEBD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F__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6206556" y="3884881"/>
              <a:ext cx="946973" cy="370263"/>
              <a:chOff x="6206556" y="3884881"/>
              <a:chExt cx="946973" cy="370263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6206556" y="3884881"/>
                <a:ext cx="946973" cy="369332"/>
              </a:xfrm>
              <a:prstGeom prst="ellipse">
                <a:avLst/>
              </a:prstGeom>
              <a:solidFill>
                <a:srgbClr val="FFEEBD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H___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6494438" y="3885812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6519656" y="1508100"/>
              <a:ext cx="946973" cy="369332"/>
              <a:chOff x="6519656" y="1508100"/>
              <a:chExt cx="946973" cy="369332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6519656" y="1508100"/>
                <a:ext cx="946973" cy="369332"/>
              </a:xfrm>
              <a:prstGeom prst="ellipse">
                <a:avLst/>
              </a:prstGeom>
              <a:solidFill>
                <a:srgbClr val="FFEEBD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I___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 flipH="1">
                <a:off x="6815689" y="1508100"/>
                <a:ext cx="57669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7201220" y="4673418"/>
              <a:ext cx="946973" cy="369332"/>
            </a:xfrm>
            <a:prstGeom prst="ellipse">
              <a:avLst/>
            </a:prstGeom>
            <a:solidFill>
              <a:srgbClr val="FFEEBD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K___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7444276" y="1617635"/>
              <a:ext cx="946973" cy="512637"/>
              <a:chOff x="7444276" y="1617635"/>
              <a:chExt cx="946973" cy="512637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7444276" y="1617635"/>
                <a:ext cx="946973" cy="369332"/>
              </a:xfrm>
              <a:prstGeom prst="ellipse">
                <a:avLst/>
              </a:prstGeom>
              <a:solidFill>
                <a:srgbClr val="FFEEBD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L __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7729489" y="1760940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3" name="Oval 72"/>
            <p:cNvSpPr/>
            <p:nvPr/>
          </p:nvSpPr>
          <p:spPr>
            <a:xfrm>
              <a:off x="8069342" y="4207364"/>
              <a:ext cx="946973" cy="369332"/>
            </a:xfrm>
            <a:prstGeom prst="ellipse">
              <a:avLst/>
            </a:prstGeom>
            <a:solidFill>
              <a:srgbClr val="FFEEBD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M__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210017" y="1503297"/>
            <a:ext cx="3014119" cy="2588340"/>
            <a:chOff x="3499129" y="1503297"/>
            <a:chExt cx="3014119" cy="2588340"/>
          </a:xfrm>
        </p:grpSpPr>
        <p:sp>
          <p:nvSpPr>
            <p:cNvPr id="86" name="Circular Arrow 85"/>
            <p:cNvSpPr/>
            <p:nvPr/>
          </p:nvSpPr>
          <p:spPr>
            <a:xfrm rot="20092657">
              <a:off x="3499129" y="1503297"/>
              <a:ext cx="3014119" cy="258834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4620263"/>
                <a:gd name="adj5" fmla="val 12500"/>
              </a:avLst>
            </a:prstGeom>
            <a:noFill/>
            <a:ln w="28575">
              <a:solidFill>
                <a:srgbClr val="FFFF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4786141" y="1688355"/>
              <a:ext cx="946973" cy="369332"/>
            </a:xfrm>
            <a:prstGeom prst="ellipse">
              <a:avLst/>
            </a:prstGeom>
            <a:solidFill>
              <a:srgbClr val="FFEEBD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J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</a:rPr>
                <a:t>___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7" name="Rectangle 86"/>
          <p:cNvSpPr/>
          <p:nvPr/>
        </p:nvSpPr>
        <p:spPr>
          <a:xfrm flipH="1">
            <a:off x="1032933" y="1707916"/>
            <a:ext cx="576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 flipH="1">
            <a:off x="2126061" y="3762754"/>
            <a:ext cx="576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1" name="Circular Arrow 90"/>
          <p:cNvSpPr/>
          <p:nvPr/>
        </p:nvSpPr>
        <p:spPr>
          <a:xfrm rot="1120989" flipV="1">
            <a:off x="2905066" y="4220801"/>
            <a:ext cx="3014119" cy="258834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620263"/>
              <a:gd name="adj5" fmla="val 12500"/>
            </a:avLst>
          </a:prstGeom>
          <a:noFill/>
          <a:ln w="28575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Diagonal Stripe 88"/>
          <p:cNvSpPr/>
          <p:nvPr/>
        </p:nvSpPr>
        <p:spPr>
          <a:xfrm rot="329746">
            <a:off x="6992093" y="4577617"/>
            <a:ext cx="337627" cy="453985"/>
          </a:xfrm>
          <a:prstGeom prst="diagStripe">
            <a:avLst>
              <a:gd name="adj" fmla="val 52433"/>
            </a:avLst>
          </a:prstGeom>
          <a:blipFill>
            <a:blip r:embed="rId2"/>
            <a:tile tx="0" ty="0" sx="100000" sy="100000" flip="none" algn="tl"/>
          </a:blip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Down Arrow 92"/>
          <p:cNvSpPr/>
          <p:nvPr/>
        </p:nvSpPr>
        <p:spPr>
          <a:xfrm rot="10800000">
            <a:off x="5582847" y="3478538"/>
            <a:ext cx="393429" cy="1742798"/>
          </a:xfrm>
          <a:prstGeom prst="downArrow">
            <a:avLst/>
          </a:prstGeom>
          <a:blipFill>
            <a:blip r:embed="rId7"/>
            <a:tile tx="0" ty="0" sx="100000" sy="100000" flip="none" algn="tl"/>
          </a:blip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5293181" y="4683855"/>
            <a:ext cx="946973" cy="369332"/>
          </a:xfrm>
          <a:prstGeom prst="ellipse">
            <a:avLst/>
          </a:prstGeom>
          <a:solidFill>
            <a:srgbClr val="FFEEBD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G___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27028" y="2108716"/>
            <a:ext cx="682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  <a:r>
              <a:rPr lang="en-US" sz="1000" dirty="0" smtClean="0"/>
              <a:t>rom sun</a:t>
            </a:r>
            <a:endParaRPr lang="en-US" sz="1000" dirty="0"/>
          </a:p>
        </p:txBody>
      </p:sp>
      <p:sp>
        <p:nvSpPr>
          <p:cNvPr id="98" name="TextBox 97"/>
          <p:cNvSpPr txBox="1"/>
          <p:nvPr/>
        </p:nvSpPr>
        <p:spPr>
          <a:xfrm>
            <a:off x="4133139" y="6649686"/>
            <a:ext cx="682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  <a:r>
              <a:rPr lang="en-US" sz="1000" dirty="0" smtClean="0"/>
              <a:t>rom sun</a:t>
            </a:r>
            <a:endParaRPr lang="en-US" sz="1000" dirty="0"/>
          </a:p>
        </p:txBody>
      </p:sp>
      <p:sp>
        <p:nvSpPr>
          <p:cNvPr id="99" name="Oval 98"/>
          <p:cNvSpPr/>
          <p:nvPr/>
        </p:nvSpPr>
        <p:spPr>
          <a:xfrm>
            <a:off x="4008917" y="6282876"/>
            <a:ext cx="946973" cy="369332"/>
          </a:xfrm>
          <a:prstGeom prst="ellipse">
            <a:avLst/>
          </a:prstGeom>
          <a:solidFill>
            <a:srgbClr val="FFEEBD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E___   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3" name="Picture 4" descr="C:\Users\mater1ml\AppData\Local\Microsoft\Windows\Temporary Internet Files\Content.IE5\4NF0860B\MC90043259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629" y="2908642"/>
            <a:ext cx="638023" cy="67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TextBox 103"/>
          <p:cNvSpPr txBox="1"/>
          <p:nvPr/>
        </p:nvSpPr>
        <p:spPr>
          <a:xfrm>
            <a:off x="5731988" y="2274849"/>
            <a:ext cx="820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AIR</a:t>
            </a:r>
          </a:p>
        </p:txBody>
      </p:sp>
      <p:cxnSp>
        <p:nvCxnSpPr>
          <p:cNvPr id="107" name="Straight Arrow Connector 106"/>
          <p:cNvCxnSpPr/>
          <p:nvPr/>
        </p:nvCxnSpPr>
        <p:spPr>
          <a:xfrm flipV="1">
            <a:off x="5425343" y="3451761"/>
            <a:ext cx="48155" cy="110109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626286" y="5596992"/>
            <a:ext cx="10837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EARTH</a:t>
            </a:r>
          </a:p>
          <a:p>
            <a:r>
              <a:rPr lang="en-US" dirty="0" smtClean="0"/>
              <a:t>      ____</a:t>
            </a:r>
            <a:endParaRPr lang="en-US" sz="1400" dirty="0"/>
          </a:p>
        </p:txBody>
      </p:sp>
      <p:grpSp>
        <p:nvGrpSpPr>
          <p:cNvPr id="71" name="Group 70"/>
          <p:cNvGrpSpPr/>
          <p:nvPr/>
        </p:nvGrpSpPr>
        <p:grpSpPr>
          <a:xfrm>
            <a:off x="-69961" y="0"/>
            <a:ext cx="4191987" cy="6858000"/>
            <a:chOff x="-69961" y="0"/>
            <a:chExt cx="4191987" cy="6858000"/>
          </a:xfrm>
        </p:grpSpPr>
        <p:grpSp>
          <p:nvGrpSpPr>
            <p:cNvPr id="77" name="Group 76"/>
            <p:cNvGrpSpPr/>
            <p:nvPr/>
          </p:nvGrpSpPr>
          <p:grpSpPr>
            <a:xfrm>
              <a:off x="-69961" y="0"/>
              <a:ext cx="4191987" cy="6858000"/>
              <a:chOff x="-19390" y="-9527"/>
              <a:chExt cx="4191987" cy="6858000"/>
            </a:xfrm>
          </p:grpSpPr>
          <p:sp>
            <p:nvSpPr>
              <p:cNvPr id="90" name="Diagonal Stripe 89"/>
              <p:cNvSpPr/>
              <p:nvPr/>
            </p:nvSpPr>
            <p:spPr>
              <a:xfrm>
                <a:off x="1725238" y="2536094"/>
                <a:ext cx="354433" cy="384193"/>
              </a:xfrm>
              <a:prstGeom prst="diagStrip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2" name="Group 91"/>
              <p:cNvGrpSpPr/>
              <p:nvPr/>
            </p:nvGrpSpPr>
            <p:grpSpPr>
              <a:xfrm>
                <a:off x="-19390" y="-9527"/>
                <a:ext cx="4191987" cy="6858000"/>
                <a:chOff x="-19390" y="-9527"/>
                <a:chExt cx="4191987" cy="6858000"/>
              </a:xfrm>
            </p:grpSpPr>
            <p:grpSp>
              <p:nvGrpSpPr>
                <p:cNvPr id="94" name="Group 93"/>
                <p:cNvGrpSpPr/>
                <p:nvPr/>
              </p:nvGrpSpPr>
              <p:grpSpPr>
                <a:xfrm>
                  <a:off x="-19390" y="-9527"/>
                  <a:ext cx="4191987" cy="6858000"/>
                  <a:chOff x="-85697" y="850"/>
                  <a:chExt cx="4191987" cy="6858000"/>
                </a:xfrm>
              </p:grpSpPr>
              <p:sp>
                <p:nvSpPr>
                  <p:cNvPr id="110" name="Left Arrow 109"/>
                  <p:cNvSpPr/>
                  <p:nvPr/>
                </p:nvSpPr>
                <p:spPr>
                  <a:xfrm rot="2549723">
                    <a:off x="-85697" y="2024743"/>
                    <a:ext cx="2035683" cy="368767"/>
                  </a:xfrm>
                  <a:prstGeom prst="leftArrow">
                    <a:avLst/>
                  </a:prstGeom>
                  <a:solidFill>
                    <a:srgbClr val="FFFF0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" name="Explosion 1 110"/>
                  <p:cNvSpPr/>
                  <p:nvPr/>
                </p:nvSpPr>
                <p:spPr>
                  <a:xfrm>
                    <a:off x="999182" y="850"/>
                    <a:ext cx="2594142" cy="1501992"/>
                  </a:xfrm>
                  <a:prstGeom prst="irregularSeal1">
                    <a:avLst/>
                  </a:prstGeom>
                  <a:solidFill>
                    <a:srgbClr val="FFFF0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12" name="Group 111"/>
                  <p:cNvGrpSpPr/>
                  <p:nvPr/>
                </p:nvGrpSpPr>
                <p:grpSpPr>
                  <a:xfrm>
                    <a:off x="523706" y="951875"/>
                    <a:ext cx="3582584" cy="5906975"/>
                    <a:chOff x="2388358" y="951025"/>
                    <a:chExt cx="3582584" cy="5906975"/>
                  </a:xfrm>
                </p:grpSpPr>
                <p:pic>
                  <p:nvPicPr>
                    <p:cNvPr id="120" name="Picture 10" descr="C:\Users\mater1ml\AppData\Local\Microsoft\Windows\Temporary Internet Files\Content.IE5\YRD2XUJW\MC900437657[1].wm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403754" y="4946650"/>
                      <a:ext cx="3567188" cy="1911350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121" name="Group 120"/>
                    <p:cNvGrpSpPr/>
                    <p:nvPr/>
                  </p:nvGrpSpPr>
                  <p:grpSpPr>
                    <a:xfrm>
                      <a:off x="2388358" y="1896715"/>
                      <a:ext cx="3359623" cy="2037101"/>
                      <a:chOff x="2620740" y="2209800"/>
                      <a:chExt cx="2941860" cy="1686715"/>
                    </a:xfrm>
                  </p:grpSpPr>
                  <p:sp>
                    <p:nvSpPr>
                      <p:cNvPr id="123" name="Oval 122"/>
                      <p:cNvSpPr/>
                      <p:nvPr/>
                    </p:nvSpPr>
                    <p:spPr>
                      <a:xfrm>
                        <a:off x="2819400" y="2209800"/>
                        <a:ext cx="2743200" cy="1447800"/>
                      </a:xfrm>
                      <a:prstGeom prst="ellipse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pic>
                    <p:nvPicPr>
                      <p:cNvPr id="124" name="Picture 4" descr="C:\Users\mater1ml\AppData\Local\Microsoft\Windows\Temporary Internet Files\Content.IE5\4NF0860B\MC900432591[1]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740" y="2714023"/>
                        <a:ext cx="558686" cy="5586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125" name="Picture 4" descr="C:\Users\mater1ml\AppData\Local\Microsoft\Windows\Temporary Internet Files\Content.IE5\4NF0860B\MC900432591[1]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57" y="3337829"/>
                        <a:ext cx="558686" cy="5586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126" name="Picture 4" descr="C:\Users\mater1ml\AppData\Local\Microsoft\Windows\Temporary Internet Files\Content.IE5\4NF0860B\MC900432591[1]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3508" y="2993366"/>
                        <a:ext cx="558686" cy="5586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grpSp>
                <p:sp>
                  <p:nvSpPr>
                    <p:cNvPr id="122" name="Down Arrow 121"/>
                    <p:cNvSpPr/>
                    <p:nvPr/>
                  </p:nvSpPr>
                  <p:spPr>
                    <a:xfrm>
                      <a:off x="3700800" y="951025"/>
                      <a:ext cx="860958" cy="4876800"/>
                    </a:xfrm>
                    <a:prstGeom prst="downArrow">
                      <a:avLst/>
                    </a:prstGeom>
                    <a:solidFill>
                      <a:srgbClr val="FFFF0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13" name="TextBox 112"/>
                  <p:cNvSpPr txBox="1"/>
                  <p:nvPr/>
                </p:nvSpPr>
                <p:spPr>
                  <a:xfrm>
                    <a:off x="1856485" y="430025"/>
                    <a:ext cx="820285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/>
                      <a:t>SUN</a:t>
                    </a:r>
                    <a:endParaRPr lang="en-US" b="1" dirty="0"/>
                  </a:p>
                </p:txBody>
              </p:sp>
              <p:sp>
                <p:nvSpPr>
                  <p:cNvPr id="114" name="Rectangle 113"/>
                  <p:cNvSpPr/>
                  <p:nvPr/>
                </p:nvSpPr>
                <p:spPr>
                  <a:xfrm>
                    <a:off x="1821979" y="951875"/>
                    <a:ext cx="785779" cy="1635732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Right Arrow 114"/>
                  <p:cNvSpPr/>
                  <p:nvPr/>
                </p:nvSpPr>
                <p:spPr>
                  <a:xfrm rot="2631524">
                    <a:off x="2320149" y="2614084"/>
                    <a:ext cx="695492" cy="344186"/>
                  </a:xfrm>
                  <a:prstGeom prst="rightArrow">
                    <a:avLst/>
                  </a:prstGeom>
                  <a:solidFill>
                    <a:srgbClr val="FFFF0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Rectangle 115"/>
                  <p:cNvSpPr/>
                  <p:nvPr/>
                </p:nvSpPr>
                <p:spPr>
                  <a:xfrm>
                    <a:off x="1991638" y="2565368"/>
                    <a:ext cx="364031" cy="2671274"/>
                  </a:xfrm>
                  <a:prstGeom prst="rect">
                    <a:avLst/>
                  </a:prstGeom>
                  <a:solidFill>
                    <a:srgbClr val="FFFF0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2895775" y="2265083"/>
                    <a:ext cx="820285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/>
                      <a:t>AIR</a:t>
                    </a:r>
                  </a:p>
                  <a:p>
                    <a:r>
                      <a:rPr lang="en-US" sz="1600" dirty="0" smtClean="0"/>
                      <a:t>____</a:t>
                    </a:r>
                    <a:endParaRPr lang="en-US" sz="1400" dirty="0" smtClean="0"/>
                  </a:p>
                </p:txBody>
              </p:sp>
              <p:sp>
                <p:nvSpPr>
                  <p:cNvPr id="118" name="TextBox 117"/>
                  <p:cNvSpPr txBox="1"/>
                  <p:nvPr/>
                </p:nvSpPr>
                <p:spPr>
                  <a:xfrm>
                    <a:off x="1095354" y="5597842"/>
                    <a:ext cx="1083701" cy="73866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/>
                      <a:t>EARTH</a:t>
                    </a:r>
                  </a:p>
                  <a:p>
                    <a:r>
                      <a:rPr lang="en-US" dirty="0" smtClean="0"/>
                      <a:t>      ____</a:t>
                    </a:r>
                    <a:endParaRPr lang="en-US" sz="1400" dirty="0"/>
                  </a:p>
                </p:txBody>
              </p:sp>
              <p:sp>
                <p:nvSpPr>
                  <p:cNvPr id="119" name="Left Arrow 118"/>
                  <p:cNvSpPr/>
                  <p:nvPr/>
                </p:nvSpPr>
                <p:spPr>
                  <a:xfrm rot="3361445">
                    <a:off x="-566380" y="3907219"/>
                    <a:ext cx="3425066" cy="269333"/>
                  </a:xfrm>
                  <a:prstGeom prst="leftArrow">
                    <a:avLst/>
                  </a:prstGeom>
                  <a:solidFill>
                    <a:srgbClr val="FFFF0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6" name="Group 95"/>
                <p:cNvGrpSpPr/>
                <p:nvPr/>
              </p:nvGrpSpPr>
              <p:grpSpPr>
                <a:xfrm>
                  <a:off x="354925" y="965428"/>
                  <a:ext cx="2950993" cy="3699068"/>
                  <a:chOff x="354925" y="965428"/>
                  <a:chExt cx="2950993" cy="3699068"/>
                </a:xfrm>
              </p:grpSpPr>
              <p:pic>
                <p:nvPicPr>
                  <p:cNvPr id="100" name="Picture 4" descr="C:\Users\mater1ml\AppData\Local\Microsoft\Windows\Temporary Internet Files\Content.IE5\4NF0860B\MC900432591[1].png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67895" y="1604908"/>
                    <a:ext cx="638023" cy="67474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101" name="Oval 100"/>
                  <p:cNvSpPr/>
                  <p:nvPr/>
                </p:nvSpPr>
                <p:spPr>
                  <a:xfrm>
                    <a:off x="354925" y="1910319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B___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>
                  <a:xfrm>
                    <a:off x="784747" y="3925832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D___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6" name="Oval 105"/>
                  <p:cNvSpPr/>
                  <p:nvPr/>
                </p:nvSpPr>
                <p:spPr>
                  <a:xfrm>
                    <a:off x="1748122" y="4295164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C___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9" name="Oval 108"/>
                  <p:cNvSpPr/>
                  <p:nvPr/>
                </p:nvSpPr>
                <p:spPr>
                  <a:xfrm>
                    <a:off x="1829944" y="965428"/>
                    <a:ext cx="946973" cy="369332"/>
                  </a:xfrm>
                  <a:prstGeom prst="ellipse">
                    <a:avLst/>
                  </a:prstGeom>
                  <a:solidFill>
                    <a:srgbClr val="FFEEBD"/>
                  </a:solidFill>
                  <a:ln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A___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pic>
          <p:nvPicPr>
            <p:cNvPr id="83" name="Picture 4" descr="C:\Users\mater1ml\AppData\Local\Microsoft\Windows\Temporary Internet Files\Content.IE5\4NF0860B\MC900432591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4198" y="2899096"/>
              <a:ext cx="638023" cy="674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4052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Freeform 103"/>
          <p:cNvSpPr/>
          <p:nvPr/>
        </p:nvSpPr>
        <p:spPr>
          <a:xfrm>
            <a:off x="5277911" y="3585222"/>
            <a:ext cx="304935" cy="1694406"/>
          </a:xfrm>
          <a:custGeom>
            <a:avLst/>
            <a:gdLst>
              <a:gd name="connsiteX0" fmla="*/ 247973 w 247973"/>
              <a:gd name="connsiteY0" fmla="*/ 1549831 h 1549831"/>
              <a:gd name="connsiteX1" fmla="*/ 232475 w 247973"/>
              <a:gd name="connsiteY1" fmla="*/ 1472339 h 1549831"/>
              <a:gd name="connsiteX2" fmla="*/ 185980 w 247973"/>
              <a:gd name="connsiteY2" fmla="*/ 1441343 h 1549831"/>
              <a:gd name="connsiteX3" fmla="*/ 139485 w 247973"/>
              <a:gd name="connsiteY3" fmla="*/ 1394848 h 1549831"/>
              <a:gd name="connsiteX4" fmla="*/ 77492 w 247973"/>
              <a:gd name="connsiteY4" fmla="*/ 1301858 h 1549831"/>
              <a:gd name="connsiteX5" fmla="*/ 46495 w 247973"/>
              <a:gd name="connsiteY5" fmla="*/ 1255363 h 1549831"/>
              <a:gd name="connsiteX6" fmla="*/ 15499 w 247973"/>
              <a:gd name="connsiteY6" fmla="*/ 1162373 h 1549831"/>
              <a:gd name="connsiteX7" fmla="*/ 0 w 247973"/>
              <a:gd name="connsiteY7" fmla="*/ 1115878 h 1549831"/>
              <a:gd name="connsiteX8" fmla="*/ 46495 w 247973"/>
              <a:gd name="connsiteY8" fmla="*/ 883404 h 1549831"/>
              <a:gd name="connsiteX9" fmla="*/ 92990 w 247973"/>
              <a:gd name="connsiteY9" fmla="*/ 852407 h 1549831"/>
              <a:gd name="connsiteX10" fmla="*/ 154983 w 247973"/>
              <a:gd name="connsiteY10" fmla="*/ 759417 h 1549831"/>
              <a:gd name="connsiteX11" fmla="*/ 185980 w 247973"/>
              <a:gd name="connsiteY11" fmla="*/ 712922 h 1549831"/>
              <a:gd name="connsiteX12" fmla="*/ 201478 w 247973"/>
              <a:gd name="connsiteY12" fmla="*/ 433953 h 1549831"/>
              <a:gd name="connsiteX13" fmla="*/ 185980 w 247973"/>
              <a:gd name="connsiteY13" fmla="*/ 387458 h 1549831"/>
              <a:gd name="connsiteX14" fmla="*/ 92990 w 247973"/>
              <a:gd name="connsiteY14" fmla="*/ 247973 h 1549831"/>
              <a:gd name="connsiteX15" fmla="*/ 61994 w 247973"/>
              <a:gd name="connsiteY15" fmla="*/ 201478 h 1549831"/>
              <a:gd name="connsiteX16" fmla="*/ 46495 w 247973"/>
              <a:gd name="connsiteY16" fmla="*/ 154983 h 1549831"/>
              <a:gd name="connsiteX17" fmla="*/ 61994 w 247973"/>
              <a:gd name="connsiteY17" fmla="*/ 77492 h 1549831"/>
              <a:gd name="connsiteX18" fmla="*/ 123987 w 247973"/>
              <a:gd name="connsiteY18" fmla="*/ 0 h 1549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7973" h="1549831">
                <a:moveTo>
                  <a:pt x="247973" y="1549831"/>
                </a:moveTo>
                <a:cubicBezTo>
                  <a:pt x="242807" y="1524000"/>
                  <a:pt x="245544" y="1495210"/>
                  <a:pt x="232475" y="1472339"/>
                </a:cubicBezTo>
                <a:cubicBezTo>
                  <a:pt x="223234" y="1456167"/>
                  <a:pt x="200289" y="1453267"/>
                  <a:pt x="185980" y="1441343"/>
                </a:cubicBezTo>
                <a:cubicBezTo>
                  <a:pt x="169142" y="1427312"/>
                  <a:pt x="152941" y="1412149"/>
                  <a:pt x="139485" y="1394848"/>
                </a:cubicBezTo>
                <a:cubicBezTo>
                  <a:pt x="116614" y="1365442"/>
                  <a:pt x="98156" y="1332855"/>
                  <a:pt x="77492" y="1301858"/>
                </a:cubicBezTo>
                <a:lnTo>
                  <a:pt x="46495" y="1255363"/>
                </a:lnTo>
                <a:lnTo>
                  <a:pt x="15499" y="1162373"/>
                </a:lnTo>
                <a:lnTo>
                  <a:pt x="0" y="1115878"/>
                </a:lnTo>
                <a:cubicBezTo>
                  <a:pt x="749" y="1109137"/>
                  <a:pt x="13527" y="905383"/>
                  <a:pt x="46495" y="883404"/>
                </a:cubicBezTo>
                <a:lnTo>
                  <a:pt x="92990" y="852407"/>
                </a:lnTo>
                <a:lnTo>
                  <a:pt x="154983" y="759417"/>
                </a:lnTo>
                <a:lnTo>
                  <a:pt x="185980" y="712922"/>
                </a:lnTo>
                <a:cubicBezTo>
                  <a:pt x="232550" y="573214"/>
                  <a:pt x="227495" y="629079"/>
                  <a:pt x="201478" y="433953"/>
                </a:cubicBezTo>
                <a:cubicBezTo>
                  <a:pt x="199319" y="417760"/>
                  <a:pt x="193914" y="401739"/>
                  <a:pt x="185980" y="387458"/>
                </a:cubicBezTo>
                <a:cubicBezTo>
                  <a:pt x="185972" y="387443"/>
                  <a:pt x="108493" y="271228"/>
                  <a:pt x="92990" y="247973"/>
                </a:cubicBezTo>
                <a:cubicBezTo>
                  <a:pt x="82658" y="232475"/>
                  <a:pt x="67884" y="219149"/>
                  <a:pt x="61994" y="201478"/>
                </a:cubicBezTo>
                <a:lnTo>
                  <a:pt x="46495" y="154983"/>
                </a:lnTo>
                <a:cubicBezTo>
                  <a:pt x="51661" y="129153"/>
                  <a:pt x="52745" y="102157"/>
                  <a:pt x="61994" y="77492"/>
                </a:cubicBezTo>
                <a:cubicBezTo>
                  <a:pt x="73725" y="46209"/>
                  <a:pt x="101290" y="22697"/>
                  <a:pt x="123987" y="0"/>
                </a:cubicBezTo>
              </a:path>
            </a:pathLst>
          </a:cu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26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44704" y="679037"/>
            <a:ext cx="4271611" cy="6208831"/>
            <a:chOff x="4744704" y="679037"/>
            <a:chExt cx="4271611" cy="6208831"/>
          </a:xfrm>
        </p:grpSpPr>
        <p:sp>
          <p:nvSpPr>
            <p:cNvPr id="57" name="Oval 56"/>
            <p:cNvSpPr/>
            <p:nvPr/>
          </p:nvSpPr>
          <p:spPr>
            <a:xfrm>
              <a:off x="5293181" y="2089403"/>
              <a:ext cx="3132752" cy="17485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Down Arrow 53"/>
            <p:cNvSpPr/>
            <p:nvPr/>
          </p:nvSpPr>
          <p:spPr>
            <a:xfrm rot="10800000">
              <a:off x="5976274" y="3054166"/>
              <a:ext cx="1346888" cy="2085155"/>
            </a:xfrm>
            <a:prstGeom prst="downArrow">
              <a:avLst/>
            </a:prstGeom>
            <a:blipFill>
              <a:blip r:embed="rId2"/>
              <a:tile tx="0" ty="0" sx="100000" sy="100000" flip="none" algn="tl"/>
            </a:blip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Left Arrow 54"/>
            <p:cNvSpPr/>
            <p:nvPr/>
          </p:nvSpPr>
          <p:spPr>
            <a:xfrm rot="5400000">
              <a:off x="5447976" y="2662567"/>
              <a:ext cx="3558771" cy="246647"/>
            </a:xfrm>
            <a:prstGeom prst="leftArrow">
              <a:avLst/>
            </a:prstGeom>
            <a:blipFill>
              <a:blip r:embed="rId2"/>
              <a:tile tx="0" ty="0" sx="100000" sy="100000" flip="none" algn="tl"/>
            </a:blip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Down Arrow 55"/>
            <p:cNvSpPr/>
            <p:nvPr/>
          </p:nvSpPr>
          <p:spPr>
            <a:xfrm>
              <a:off x="7088541" y="3775908"/>
              <a:ext cx="1050741" cy="1795025"/>
            </a:xfrm>
            <a:prstGeom prst="downArrow">
              <a:avLst/>
            </a:prstGeom>
            <a:blipFill>
              <a:blip r:embed="rId3"/>
              <a:tile tx="0" ty="0" sx="100000" sy="100000" flip="none" algn="tl"/>
            </a:blipFill>
            <a:ln w="635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8" name="Picture 4" descr="C:\Users\mater1ml\AppData\Local\Microsoft\Windows\Temporary Internet Files\Content.IE5\4NF0860B\MC900432591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6616" y="2714682"/>
              <a:ext cx="638023" cy="674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4" descr="C:\Users\mater1ml\AppData\Local\Microsoft\Windows\Temporary Internet Files\Content.IE5\4NF0860B\MC900432591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7375" y="2698370"/>
              <a:ext cx="638023" cy="674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4" descr="C:\Users\mater1ml\AppData\Local\Microsoft\Windows\Temporary Internet Files\Content.IE5\4NF0860B\MC900432591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7982" y="2356299"/>
              <a:ext cx="638023" cy="674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4" descr="C:\Users\mater1ml\AppData\Local\Microsoft\Windows\Temporary Internet Files\Content.IE5\4NF0860B\MC900432591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5780" y="2152270"/>
              <a:ext cx="638023" cy="674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10" descr="C:\Users\mater1ml\AppData\Local\Microsoft\Windows\Temporary Internet Files\Content.IE5\YRD2XUJW\MC900437657[1].wm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6393" y="4976518"/>
              <a:ext cx="3567188" cy="1911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5" name="Down Arrow 64"/>
            <p:cNvSpPr/>
            <p:nvPr/>
          </p:nvSpPr>
          <p:spPr>
            <a:xfrm rot="10800000">
              <a:off x="7323163" y="679037"/>
              <a:ext cx="860958" cy="1641296"/>
            </a:xfrm>
            <a:prstGeom prst="downArrow">
              <a:avLst/>
            </a:prstGeom>
            <a:blipFill>
              <a:blip r:embed="rId6"/>
              <a:tile tx="0" ty="0" sx="100000" sy="100000" flip="none" algn="tl"/>
            </a:blip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053229" y="3478538"/>
              <a:ext cx="344221" cy="1754698"/>
            </a:xfrm>
            <a:custGeom>
              <a:avLst/>
              <a:gdLst>
                <a:gd name="connsiteX0" fmla="*/ 92989 w 344221"/>
                <a:gd name="connsiteY0" fmla="*/ 0 h 1503336"/>
                <a:gd name="connsiteX1" fmla="*/ 170481 w 344221"/>
                <a:gd name="connsiteY1" fmla="*/ 46495 h 1503336"/>
                <a:gd name="connsiteX2" fmla="*/ 185979 w 344221"/>
                <a:gd name="connsiteY2" fmla="*/ 92990 h 1503336"/>
                <a:gd name="connsiteX3" fmla="*/ 216976 w 344221"/>
                <a:gd name="connsiteY3" fmla="*/ 139485 h 1503336"/>
                <a:gd name="connsiteX4" fmla="*/ 263471 w 344221"/>
                <a:gd name="connsiteY4" fmla="*/ 232475 h 1503336"/>
                <a:gd name="connsiteX5" fmla="*/ 309966 w 344221"/>
                <a:gd name="connsiteY5" fmla="*/ 325465 h 1503336"/>
                <a:gd name="connsiteX6" fmla="*/ 325464 w 344221"/>
                <a:gd name="connsiteY6" fmla="*/ 371960 h 1503336"/>
                <a:gd name="connsiteX7" fmla="*/ 325464 w 344221"/>
                <a:gd name="connsiteY7" fmla="*/ 774916 h 1503336"/>
                <a:gd name="connsiteX8" fmla="*/ 309966 w 344221"/>
                <a:gd name="connsiteY8" fmla="*/ 836909 h 1503336"/>
                <a:gd name="connsiteX9" fmla="*/ 278969 w 344221"/>
                <a:gd name="connsiteY9" fmla="*/ 929899 h 1503336"/>
                <a:gd name="connsiteX10" fmla="*/ 263471 w 344221"/>
                <a:gd name="connsiteY10" fmla="*/ 976394 h 1503336"/>
                <a:gd name="connsiteX11" fmla="*/ 216976 w 344221"/>
                <a:gd name="connsiteY11" fmla="*/ 1069384 h 1503336"/>
                <a:gd name="connsiteX12" fmla="*/ 185979 w 344221"/>
                <a:gd name="connsiteY12" fmla="*/ 1162373 h 1503336"/>
                <a:gd name="connsiteX13" fmla="*/ 123986 w 344221"/>
                <a:gd name="connsiteY13" fmla="*/ 1255363 h 1503336"/>
                <a:gd name="connsiteX14" fmla="*/ 108488 w 344221"/>
                <a:gd name="connsiteY14" fmla="*/ 1301858 h 1503336"/>
                <a:gd name="connsiteX15" fmla="*/ 77491 w 344221"/>
                <a:gd name="connsiteY15" fmla="*/ 1348353 h 1503336"/>
                <a:gd name="connsiteX16" fmla="*/ 15498 w 344221"/>
                <a:gd name="connsiteY16" fmla="*/ 1487838 h 1503336"/>
                <a:gd name="connsiteX17" fmla="*/ 0 w 344221"/>
                <a:gd name="connsiteY17" fmla="*/ 1503336 h 1503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4221" h="1503336">
                  <a:moveTo>
                    <a:pt x="92989" y="0"/>
                  </a:moveTo>
                  <a:cubicBezTo>
                    <a:pt x="118820" y="15498"/>
                    <a:pt x="149181" y="25195"/>
                    <a:pt x="170481" y="46495"/>
                  </a:cubicBezTo>
                  <a:cubicBezTo>
                    <a:pt x="182033" y="58047"/>
                    <a:pt x="178673" y="78378"/>
                    <a:pt x="185979" y="92990"/>
                  </a:cubicBezTo>
                  <a:cubicBezTo>
                    <a:pt x="194309" y="109650"/>
                    <a:pt x="206644" y="123987"/>
                    <a:pt x="216976" y="139485"/>
                  </a:cubicBezTo>
                  <a:cubicBezTo>
                    <a:pt x="255931" y="256351"/>
                    <a:pt x="203383" y="112299"/>
                    <a:pt x="263471" y="232475"/>
                  </a:cubicBezTo>
                  <a:cubicBezTo>
                    <a:pt x="327637" y="360807"/>
                    <a:pt x="221133" y="192216"/>
                    <a:pt x="309966" y="325465"/>
                  </a:cubicBezTo>
                  <a:cubicBezTo>
                    <a:pt x="315132" y="340963"/>
                    <a:pt x="321920" y="356012"/>
                    <a:pt x="325464" y="371960"/>
                  </a:cubicBezTo>
                  <a:cubicBezTo>
                    <a:pt x="358410" y="520221"/>
                    <a:pt x="341078" y="587543"/>
                    <a:pt x="325464" y="774916"/>
                  </a:cubicBezTo>
                  <a:cubicBezTo>
                    <a:pt x="323695" y="796143"/>
                    <a:pt x="316087" y="816507"/>
                    <a:pt x="309966" y="836909"/>
                  </a:cubicBezTo>
                  <a:cubicBezTo>
                    <a:pt x="300577" y="868204"/>
                    <a:pt x="289301" y="898902"/>
                    <a:pt x="278969" y="929899"/>
                  </a:cubicBezTo>
                  <a:lnTo>
                    <a:pt x="263471" y="976394"/>
                  </a:lnTo>
                  <a:cubicBezTo>
                    <a:pt x="206951" y="1145952"/>
                    <a:pt x="297088" y="889132"/>
                    <a:pt x="216976" y="1069384"/>
                  </a:cubicBezTo>
                  <a:cubicBezTo>
                    <a:pt x="203706" y="1099241"/>
                    <a:pt x="204103" y="1135187"/>
                    <a:pt x="185979" y="1162373"/>
                  </a:cubicBezTo>
                  <a:lnTo>
                    <a:pt x="123986" y="1255363"/>
                  </a:lnTo>
                  <a:cubicBezTo>
                    <a:pt x="118820" y="1270861"/>
                    <a:pt x="115794" y="1287246"/>
                    <a:pt x="108488" y="1301858"/>
                  </a:cubicBezTo>
                  <a:cubicBezTo>
                    <a:pt x="100158" y="1318518"/>
                    <a:pt x="85056" y="1331332"/>
                    <a:pt x="77491" y="1348353"/>
                  </a:cubicBezTo>
                  <a:cubicBezTo>
                    <a:pt x="26089" y="1464009"/>
                    <a:pt x="72895" y="1411310"/>
                    <a:pt x="15498" y="1487838"/>
                  </a:cubicBezTo>
                  <a:cubicBezTo>
                    <a:pt x="11114" y="1493683"/>
                    <a:pt x="5166" y="1498170"/>
                    <a:pt x="0" y="1503336"/>
                  </a:cubicBezTo>
                </a:path>
              </a:pathLst>
            </a:cu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Down Arrow 66"/>
            <p:cNvSpPr/>
            <p:nvPr/>
          </p:nvSpPr>
          <p:spPr>
            <a:xfrm flipH="1">
              <a:off x="7994991" y="5233236"/>
              <a:ext cx="144292" cy="92785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4744704" y="4285957"/>
              <a:ext cx="946973" cy="397898"/>
              <a:chOff x="4744704" y="4285957"/>
              <a:chExt cx="946973" cy="397898"/>
            </a:xfrm>
          </p:grpSpPr>
          <p:sp>
            <p:nvSpPr>
              <p:cNvPr id="82" name="Oval 81"/>
              <p:cNvSpPr/>
              <p:nvPr/>
            </p:nvSpPr>
            <p:spPr>
              <a:xfrm>
                <a:off x="4744704" y="4314523"/>
                <a:ext cx="946973" cy="369332"/>
              </a:xfrm>
              <a:prstGeom prst="ellipse">
                <a:avLst/>
              </a:prstGeom>
              <a:solidFill>
                <a:srgbClr val="FFEEBD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F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__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5142316" y="4285957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6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6206556" y="3884881"/>
              <a:ext cx="946973" cy="370263"/>
              <a:chOff x="6206556" y="3884881"/>
              <a:chExt cx="946973" cy="370263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6206556" y="3884881"/>
                <a:ext cx="946973" cy="369332"/>
              </a:xfrm>
              <a:prstGeom prst="ellipse">
                <a:avLst/>
              </a:prstGeom>
              <a:solidFill>
                <a:srgbClr val="FFEEBD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H___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6494438" y="3885812"/>
                <a:ext cx="5357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105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6519656" y="1508100"/>
              <a:ext cx="946973" cy="369332"/>
              <a:chOff x="6519656" y="1508100"/>
              <a:chExt cx="946973" cy="369332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6519656" y="1508100"/>
                <a:ext cx="946973" cy="369332"/>
              </a:xfrm>
              <a:prstGeom prst="ellipse">
                <a:avLst/>
              </a:prstGeom>
              <a:solidFill>
                <a:srgbClr val="FFEEBD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I___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 flipH="1">
                <a:off x="6815689" y="1508100"/>
                <a:ext cx="57669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12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7201220" y="4659291"/>
              <a:ext cx="946973" cy="383459"/>
              <a:chOff x="7201220" y="4659291"/>
              <a:chExt cx="946973" cy="383459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7201220" y="4673418"/>
                <a:ext cx="946973" cy="369332"/>
              </a:xfrm>
              <a:prstGeom prst="ellipse">
                <a:avLst/>
              </a:prstGeom>
              <a:solidFill>
                <a:srgbClr val="FFEEBD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K___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7576287" y="4659291"/>
                <a:ext cx="4187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99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444276" y="1617635"/>
              <a:ext cx="946973" cy="512637"/>
              <a:chOff x="7444276" y="1617635"/>
              <a:chExt cx="946973" cy="512637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7444276" y="1617635"/>
                <a:ext cx="946973" cy="369332"/>
              </a:xfrm>
              <a:prstGeom prst="ellipse">
                <a:avLst/>
              </a:prstGeom>
              <a:solidFill>
                <a:srgbClr val="FFEEBD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L___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7729489" y="1760940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3" name="Oval 72"/>
            <p:cNvSpPr/>
            <p:nvPr/>
          </p:nvSpPr>
          <p:spPr>
            <a:xfrm>
              <a:off x="8069342" y="4207364"/>
              <a:ext cx="946973" cy="369332"/>
            </a:xfrm>
            <a:prstGeom prst="ellipse">
              <a:avLst/>
            </a:prstGeom>
            <a:solidFill>
              <a:srgbClr val="FFEEBD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M__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210017" y="1503297"/>
            <a:ext cx="3014119" cy="2588340"/>
            <a:chOff x="3499129" y="1503297"/>
            <a:chExt cx="3014119" cy="2588340"/>
          </a:xfrm>
        </p:grpSpPr>
        <p:sp>
          <p:nvSpPr>
            <p:cNvPr id="86" name="Circular Arrow 85"/>
            <p:cNvSpPr/>
            <p:nvPr/>
          </p:nvSpPr>
          <p:spPr>
            <a:xfrm rot="20092657">
              <a:off x="3499129" y="1503297"/>
              <a:ext cx="3014119" cy="258834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4620263"/>
                <a:gd name="adj5" fmla="val 12500"/>
              </a:avLst>
            </a:prstGeom>
            <a:noFill/>
            <a:ln w="28575">
              <a:solidFill>
                <a:srgbClr val="FFFF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4786141" y="1688355"/>
              <a:ext cx="946973" cy="369332"/>
            </a:xfrm>
            <a:prstGeom prst="ellipse">
              <a:avLst/>
            </a:prstGeom>
            <a:solidFill>
              <a:srgbClr val="FFEEBD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J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</a:rPr>
                <a:t>___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91" name="Circular Arrow 90"/>
          <p:cNvSpPr/>
          <p:nvPr/>
        </p:nvSpPr>
        <p:spPr>
          <a:xfrm rot="1120989" flipV="1">
            <a:off x="2905066" y="4220801"/>
            <a:ext cx="3014119" cy="258834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620263"/>
              <a:gd name="adj5" fmla="val 12500"/>
            </a:avLst>
          </a:prstGeom>
          <a:noFill/>
          <a:ln w="28575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Diagonal Stripe 88"/>
          <p:cNvSpPr/>
          <p:nvPr/>
        </p:nvSpPr>
        <p:spPr>
          <a:xfrm rot="329746">
            <a:off x="6992093" y="4577617"/>
            <a:ext cx="337627" cy="453985"/>
          </a:xfrm>
          <a:prstGeom prst="diagStripe">
            <a:avLst>
              <a:gd name="adj" fmla="val 52433"/>
            </a:avLst>
          </a:prstGeom>
          <a:blipFill>
            <a:blip r:embed="rId2"/>
            <a:tile tx="0" ty="0" sx="100000" sy="100000" flip="none" algn="tl"/>
          </a:blip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Down Arrow 92"/>
          <p:cNvSpPr/>
          <p:nvPr/>
        </p:nvSpPr>
        <p:spPr>
          <a:xfrm rot="10800000">
            <a:off x="5582847" y="3478538"/>
            <a:ext cx="393429" cy="1742798"/>
          </a:xfrm>
          <a:prstGeom prst="downArrow">
            <a:avLst/>
          </a:prstGeom>
          <a:blipFill>
            <a:blip r:embed="rId7"/>
            <a:tile tx="0" ty="0" sx="100000" sy="100000" flip="none" algn="tl"/>
          </a:blip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5293181" y="4677723"/>
            <a:ext cx="946973" cy="375464"/>
            <a:chOff x="5293181" y="4677723"/>
            <a:chExt cx="946973" cy="375464"/>
          </a:xfrm>
        </p:grpSpPr>
        <p:sp>
          <p:nvSpPr>
            <p:cNvPr id="95" name="Oval 94"/>
            <p:cNvSpPr/>
            <p:nvPr/>
          </p:nvSpPr>
          <p:spPr>
            <a:xfrm>
              <a:off x="5293181" y="4683855"/>
              <a:ext cx="946973" cy="369332"/>
            </a:xfrm>
            <a:prstGeom prst="ellipse">
              <a:avLst/>
            </a:prstGeom>
            <a:solidFill>
              <a:srgbClr val="FFEEBD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G___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657264" y="4677723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25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4627028" y="2108716"/>
            <a:ext cx="682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  <a:r>
              <a:rPr lang="en-US" sz="1000" dirty="0" smtClean="0"/>
              <a:t>rom sun</a:t>
            </a:r>
            <a:endParaRPr lang="en-US" sz="1000" dirty="0"/>
          </a:p>
        </p:txBody>
      </p:sp>
      <p:sp>
        <p:nvSpPr>
          <p:cNvPr id="98" name="TextBox 97"/>
          <p:cNvSpPr txBox="1"/>
          <p:nvPr/>
        </p:nvSpPr>
        <p:spPr>
          <a:xfrm>
            <a:off x="4133139" y="6649686"/>
            <a:ext cx="682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  <a:r>
              <a:rPr lang="en-US" sz="1000" dirty="0" smtClean="0"/>
              <a:t>rom sun</a:t>
            </a:r>
            <a:endParaRPr lang="en-US" sz="1000" dirty="0"/>
          </a:p>
        </p:txBody>
      </p:sp>
      <p:sp>
        <p:nvSpPr>
          <p:cNvPr id="99" name="Oval 98"/>
          <p:cNvSpPr/>
          <p:nvPr/>
        </p:nvSpPr>
        <p:spPr>
          <a:xfrm>
            <a:off x="4008917" y="6282876"/>
            <a:ext cx="946973" cy="369332"/>
          </a:xfrm>
          <a:prstGeom prst="ellipse">
            <a:avLst/>
          </a:prstGeom>
          <a:solidFill>
            <a:srgbClr val="FFEEBD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E___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062668" y="6282876"/>
            <a:ext cx="823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48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731988" y="5514971"/>
            <a:ext cx="1083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EARTH</a:t>
            </a:r>
            <a:endParaRPr lang="en-US" b="1" dirty="0"/>
          </a:p>
        </p:txBody>
      </p:sp>
      <p:pic>
        <p:nvPicPr>
          <p:cNvPr id="92" name="Picture 4" descr="C:\Users\mater1ml\AppData\Local\Microsoft\Windows\Temporary Internet Files\Content.IE5\4NF0860B\MC90043259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629" y="2908642"/>
            <a:ext cx="638023" cy="67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TextBox 101"/>
          <p:cNvSpPr txBox="1"/>
          <p:nvPr/>
        </p:nvSpPr>
        <p:spPr>
          <a:xfrm>
            <a:off x="5731988" y="2274849"/>
            <a:ext cx="820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AIR</a:t>
            </a:r>
          </a:p>
        </p:txBody>
      </p:sp>
      <p:cxnSp>
        <p:nvCxnSpPr>
          <p:cNvPr id="103" name="Straight Arrow Connector 102"/>
          <p:cNvCxnSpPr/>
          <p:nvPr/>
        </p:nvCxnSpPr>
        <p:spPr>
          <a:xfrm flipV="1">
            <a:off x="5425343" y="3451761"/>
            <a:ext cx="48155" cy="110109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8542828" y="420957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 flipH="1">
            <a:off x="4785889" y="1658487"/>
            <a:ext cx="576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7811886" y="1569556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58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108" name="Group 107"/>
          <p:cNvGrpSpPr/>
          <p:nvPr/>
        </p:nvGrpSpPr>
        <p:grpSpPr>
          <a:xfrm>
            <a:off x="-88620" y="0"/>
            <a:ext cx="4191987" cy="6858000"/>
            <a:chOff x="-69961" y="0"/>
            <a:chExt cx="4191987" cy="6858000"/>
          </a:xfrm>
        </p:grpSpPr>
        <p:grpSp>
          <p:nvGrpSpPr>
            <p:cNvPr id="110" name="Group 109"/>
            <p:cNvGrpSpPr/>
            <p:nvPr/>
          </p:nvGrpSpPr>
          <p:grpSpPr>
            <a:xfrm>
              <a:off x="-69961" y="0"/>
              <a:ext cx="4191987" cy="6858000"/>
              <a:chOff x="-69961" y="0"/>
              <a:chExt cx="4191987" cy="6858000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-69961" y="0"/>
                <a:ext cx="4191987" cy="6858000"/>
                <a:chOff x="-69961" y="0"/>
                <a:chExt cx="4191987" cy="6858000"/>
              </a:xfrm>
            </p:grpSpPr>
            <p:grpSp>
              <p:nvGrpSpPr>
                <p:cNvPr id="114" name="Group 113"/>
                <p:cNvGrpSpPr/>
                <p:nvPr/>
              </p:nvGrpSpPr>
              <p:grpSpPr>
                <a:xfrm>
                  <a:off x="-69961" y="0"/>
                  <a:ext cx="4191987" cy="6858000"/>
                  <a:chOff x="-69961" y="0"/>
                  <a:chExt cx="4191987" cy="6858000"/>
                </a:xfrm>
              </p:grpSpPr>
              <p:grpSp>
                <p:nvGrpSpPr>
                  <p:cNvPr id="116" name="Group 115"/>
                  <p:cNvGrpSpPr/>
                  <p:nvPr/>
                </p:nvGrpSpPr>
                <p:grpSpPr>
                  <a:xfrm>
                    <a:off x="-69961" y="0"/>
                    <a:ext cx="4191987" cy="6858000"/>
                    <a:chOff x="-69961" y="0"/>
                    <a:chExt cx="4191987" cy="6858000"/>
                  </a:xfrm>
                </p:grpSpPr>
                <p:grpSp>
                  <p:nvGrpSpPr>
                    <p:cNvPr id="118" name="Group 117"/>
                    <p:cNvGrpSpPr/>
                    <p:nvPr/>
                  </p:nvGrpSpPr>
                  <p:grpSpPr>
                    <a:xfrm>
                      <a:off x="-69961" y="0"/>
                      <a:ext cx="4191987" cy="6858000"/>
                      <a:chOff x="-69961" y="0"/>
                      <a:chExt cx="4191987" cy="6858000"/>
                    </a:xfrm>
                  </p:grpSpPr>
                  <p:sp>
                    <p:nvSpPr>
                      <p:cNvPr id="120" name="TextBox 119"/>
                      <p:cNvSpPr txBox="1"/>
                      <p:nvPr/>
                    </p:nvSpPr>
                    <p:spPr>
                      <a:xfrm>
                        <a:off x="0" y="648192"/>
                        <a:ext cx="926229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2000" b="1" dirty="0" smtClean="0"/>
                          <a:t>OUTER SPACE</a:t>
                        </a:r>
                        <a:endParaRPr lang="en-US" sz="1600" b="1" dirty="0"/>
                      </a:p>
                    </p:txBody>
                  </p:sp>
                  <p:grpSp>
                    <p:nvGrpSpPr>
                      <p:cNvPr id="121" name="Group 120"/>
                      <p:cNvGrpSpPr/>
                      <p:nvPr/>
                    </p:nvGrpSpPr>
                    <p:grpSpPr>
                      <a:xfrm>
                        <a:off x="-69961" y="0"/>
                        <a:ext cx="4191987" cy="6858000"/>
                        <a:chOff x="-19390" y="-9527"/>
                        <a:chExt cx="4191987" cy="6858000"/>
                      </a:xfrm>
                    </p:grpSpPr>
                    <p:sp>
                      <p:nvSpPr>
                        <p:cNvPr id="122" name="Diagonal Stripe 121"/>
                        <p:cNvSpPr/>
                        <p:nvPr/>
                      </p:nvSpPr>
                      <p:spPr>
                        <a:xfrm>
                          <a:off x="1725238" y="2536094"/>
                          <a:ext cx="354433" cy="384193"/>
                        </a:xfrm>
                        <a:prstGeom prst="diagStripe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123" name="Group 122"/>
                        <p:cNvGrpSpPr/>
                        <p:nvPr/>
                      </p:nvGrpSpPr>
                      <p:grpSpPr>
                        <a:xfrm>
                          <a:off x="-19390" y="-9527"/>
                          <a:ext cx="4191987" cy="6858000"/>
                          <a:chOff x="-19390" y="-9527"/>
                          <a:chExt cx="4191987" cy="6858000"/>
                        </a:xfrm>
                      </p:grpSpPr>
                      <p:grpSp>
                        <p:nvGrpSpPr>
                          <p:cNvPr id="124" name="Group 123"/>
                          <p:cNvGrpSpPr/>
                          <p:nvPr/>
                        </p:nvGrpSpPr>
                        <p:grpSpPr>
                          <a:xfrm>
                            <a:off x="-19390" y="-9527"/>
                            <a:ext cx="4191987" cy="6858000"/>
                            <a:chOff x="-85697" y="850"/>
                            <a:chExt cx="4191987" cy="6858000"/>
                          </a:xfrm>
                        </p:grpSpPr>
                        <p:sp>
                          <p:nvSpPr>
                            <p:cNvPr id="131" name="Left Arrow 130"/>
                            <p:cNvSpPr/>
                            <p:nvPr/>
                          </p:nvSpPr>
                          <p:spPr>
                            <a:xfrm rot="2549723">
                              <a:off x="-85697" y="2024743"/>
                              <a:ext cx="2035683" cy="368767"/>
                            </a:xfrm>
                            <a:prstGeom prst="leftArrow">
                              <a:avLst/>
                            </a:prstGeom>
                            <a:solidFill>
                              <a:srgbClr val="FFFF00"/>
                            </a:solidFill>
                            <a:ln>
                              <a:solidFill>
                                <a:srgbClr val="FFFF00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2" name="Explosion 1 131"/>
                            <p:cNvSpPr/>
                            <p:nvPr/>
                          </p:nvSpPr>
                          <p:spPr>
                            <a:xfrm>
                              <a:off x="999182" y="850"/>
                              <a:ext cx="2594142" cy="1501992"/>
                            </a:xfrm>
                            <a:prstGeom prst="irregularSeal1">
                              <a:avLst/>
                            </a:prstGeom>
                            <a:solidFill>
                              <a:srgbClr val="FFFF00"/>
                            </a:solidFill>
                            <a:ln>
                              <a:solidFill>
                                <a:srgbClr val="FFFF00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grpSp>
                          <p:nvGrpSpPr>
                            <p:cNvPr id="133" name="Group 132"/>
                            <p:cNvGrpSpPr/>
                            <p:nvPr/>
                          </p:nvGrpSpPr>
                          <p:grpSpPr>
                            <a:xfrm>
                              <a:off x="523706" y="951875"/>
                              <a:ext cx="3582584" cy="5906975"/>
                              <a:chOff x="2388358" y="951025"/>
                              <a:chExt cx="3582584" cy="5906975"/>
                            </a:xfrm>
                          </p:grpSpPr>
                          <p:pic>
                            <p:nvPicPr>
                              <p:cNvPr id="141" name="Picture 10" descr="C:\Users\mater1ml\AppData\Local\Microsoft\Windows\Temporary Internet Files\Content.IE5\YRD2XUJW\MC900437657[1].wmf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5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403754" y="4946650"/>
                                <a:ext cx="3567188" cy="191135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  <p:grpSp>
                            <p:nvGrpSpPr>
                              <p:cNvPr id="142" name="Group 141"/>
                              <p:cNvGrpSpPr/>
                              <p:nvPr/>
                            </p:nvGrpSpPr>
                            <p:grpSpPr>
                              <a:xfrm>
                                <a:off x="2388358" y="1896715"/>
                                <a:ext cx="3359623" cy="2037101"/>
                                <a:chOff x="2620740" y="2209800"/>
                                <a:chExt cx="2941860" cy="1686715"/>
                              </a:xfrm>
                            </p:grpSpPr>
                            <p:sp>
                              <p:nvSpPr>
                                <p:cNvPr id="144" name="Oval 143"/>
                                <p:cNvSpPr/>
                                <p:nvPr/>
                              </p:nvSpPr>
                              <p:spPr>
                                <a:xfrm>
                                  <a:off x="2819400" y="2209800"/>
                                  <a:ext cx="2743200" cy="1447800"/>
                                </a:xfrm>
                                <a:prstGeom prst="ellipse">
                                  <a:avLst/>
                                </a:pr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pic>
                              <p:nvPicPr>
                                <p:cNvPr id="145" name="Picture 4" descr="C:\Users\mater1ml\AppData\Local\Microsoft\Windows\Temporary Internet Files\Content.IE5\4NF0860B\MC900432591[1].png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4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229104" y="3039769"/>
                                  <a:ext cx="558686" cy="558686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  <p:pic>
                              <p:nvPicPr>
                                <p:cNvPr id="146" name="Picture 4" descr="C:\Users\mater1ml\AppData\Local\Microsoft\Windows\Temporary Internet Files\Content.IE5\4NF0860B\MC900432591[1].png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4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2620740" y="2714023"/>
                                  <a:ext cx="558686" cy="558686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  <p:pic>
                              <p:nvPicPr>
                                <p:cNvPr id="147" name="Picture 4" descr="C:\Users\mater1ml\AppData\Local\Microsoft\Windows\Temporary Internet Files\Content.IE5\4NF0860B\MC900432591[1].png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4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4368857" y="3337829"/>
                                  <a:ext cx="558686" cy="558686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  <p:pic>
                              <p:nvPicPr>
                                <p:cNvPr id="148" name="Picture 4" descr="C:\Users\mater1ml\AppData\Local\Microsoft\Windows\Temporary Internet Files\Content.IE5\4NF0860B\MC900432591[1].png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4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4973508" y="2993366"/>
                                  <a:ext cx="558686" cy="558686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</p:grpSp>
                          <p:sp>
                            <p:nvSpPr>
                              <p:cNvPr id="143" name="Down Arrow 142"/>
                              <p:cNvSpPr/>
                              <p:nvPr/>
                            </p:nvSpPr>
                            <p:spPr>
                              <a:xfrm>
                                <a:off x="3700800" y="951025"/>
                                <a:ext cx="860958" cy="4876800"/>
                              </a:xfrm>
                              <a:prstGeom prst="downArrow">
                                <a:avLst/>
                              </a:prstGeom>
                              <a:solidFill>
                                <a:srgbClr val="FFFF00"/>
                              </a:solidFill>
                              <a:ln>
                                <a:solidFill>
                                  <a:srgbClr val="FFFF00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134" name="TextBox 133"/>
                            <p:cNvSpPr txBox="1"/>
                            <p:nvPr/>
                          </p:nvSpPr>
                          <p:spPr>
                            <a:xfrm>
                              <a:off x="1856485" y="430025"/>
                              <a:ext cx="820285" cy="461665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sz="2400" b="1" dirty="0" smtClean="0"/>
                                <a:t>SUN</a:t>
                              </a:r>
                              <a:endParaRPr lang="en-US" b="1" dirty="0"/>
                            </a:p>
                          </p:txBody>
                        </p:sp>
                        <p:sp>
                          <p:nvSpPr>
                            <p:cNvPr id="135" name="Rectangle 134"/>
                            <p:cNvSpPr/>
                            <p:nvPr/>
                          </p:nvSpPr>
                          <p:spPr>
                            <a:xfrm>
                              <a:off x="1821979" y="951875"/>
                              <a:ext cx="785779" cy="1635732"/>
                            </a:xfrm>
                            <a:prstGeom prst="rect">
                              <a:avLst/>
                            </a:prstGeom>
                            <a:solidFill>
                              <a:srgbClr val="FFFF00"/>
                            </a:solidFill>
                            <a:ln>
                              <a:solidFill>
                                <a:srgbClr val="FFFF00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6" name="Right Arrow 135"/>
                            <p:cNvSpPr/>
                            <p:nvPr/>
                          </p:nvSpPr>
                          <p:spPr>
                            <a:xfrm rot="2631524">
                              <a:off x="2320149" y="2614084"/>
                              <a:ext cx="695492" cy="344186"/>
                            </a:xfrm>
                            <a:prstGeom prst="rightArrow">
                              <a:avLst/>
                            </a:prstGeom>
                            <a:solidFill>
                              <a:srgbClr val="FFFF00"/>
                            </a:solidFill>
                            <a:ln>
                              <a:solidFill>
                                <a:srgbClr val="FFFF00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7" name="Rectangle 136"/>
                            <p:cNvSpPr/>
                            <p:nvPr/>
                          </p:nvSpPr>
                          <p:spPr>
                            <a:xfrm>
                              <a:off x="1991638" y="2565368"/>
                              <a:ext cx="364031" cy="2671274"/>
                            </a:xfrm>
                            <a:prstGeom prst="rect">
                              <a:avLst/>
                            </a:prstGeom>
                            <a:solidFill>
                              <a:srgbClr val="FFFF00"/>
                            </a:solidFill>
                            <a:ln>
                              <a:solidFill>
                                <a:srgbClr val="FFFF00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38" name="TextBox 137"/>
                            <p:cNvSpPr txBox="1"/>
                            <p:nvPr/>
                          </p:nvSpPr>
                          <p:spPr>
                            <a:xfrm>
                              <a:off x="2895775" y="2265083"/>
                              <a:ext cx="82028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sz="2400" b="1" dirty="0" smtClean="0"/>
                                <a:t>AIR</a:t>
                              </a:r>
                            </a:p>
                            <a:p>
                              <a:r>
                                <a:rPr lang="en-US" sz="1600" dirty="0" smtClean="0"/>
                                <a:t>____</a:t>
                              </a:r>
                              <a:endParaRPr lang="en-US" sz="1400" dirty="0" smtClean="0"/>
                            </a:p>
                          </p:txBody>
                        </p:sp>
                        <p:sp>
                          <p:nvSpPr>
                            <p:cNvPr id="139" name="TextBox 138"/>
                            <p:cNvSpPr txBox="1"/>
                            <p:nvPr/>
                          </p:nvSpPr>
                          <p:spPr>
                            <a:xfrm>
                              <a:off x="1095354" y="5597842"/>
                              <a:ext cx="1083701" cy="738664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sz="2400" b="1" dirty="0" smtClean="0"/>
                                <a:t>EARTH</a:t>
                              </a:r>
                            </a:p>
                            <a:p>
                              <a:r>
                                <a:rPr lang="en-US" dirty="0" smtClean="0"/>
                                <a:t>      ____</a:t>
                              </a:r>
                              <a:endParaRPr lang="en-US" sz="1400" dirty="0"/>
                            </a:p>
                          </p:txBody>
                        </p:sp>
                        <p:sp>
                          <p:nvSpPr>
                            <p:cNvPr id="140" name="Left Arrow 139"/>
                            <p:cNvSpPr/>
                            <p:nvPr/>
                          </p:nvSpPr>
                          <p:spPr>
                            <a:xfrm rot="3361445">
                              <a:off x="-566380" y="3907219"/>
                              <a:ext cx="3425066" cy="269333"/>
                            </a:xfrm>
                            <a:prstGeom prst="leftArrow">
                              <a:avLst/>
                            </a:prstGeom>
                            <a:solidFill>
                              <a:srgbClr val="FFFF00"/>
                            </a:solidFill>
                            <a:ln>
                              <a:solidFill>
                                <a:srgbClr val="FFFF00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</p:grpSp>
                      <p:grpSp>
                        <p:nvGrpSpPr>
                          <p:cNvPr id="125" name="Group 124"/>
                          <p:cNvGrpSpPr/>
                          <p:nvPr/>
                        </p:nvGrpSpPr>
                        <p:grpSpPr>
                          <a:xfrm>
                            <a:off x="354925" y="965428"/>
                            <a:ext cx="2950993" cy="3699068"/>
                            <a:chOff x="354925" y="965428"/>
                            <a:chExt cx="2950993" cy="3699068"/>
                          </a:xfrm>
                        </p:grpSpPr>
                        <p:pic>
                          <p:nvPicPr>
                            <p:cNvPr id="126" name="Picture 4" descr="C:\Users\mater1ml\AppData\Local\Microsoft\Windows\Temporary Internet Files\Content.IE5\4NF0860B\MC900432591[1]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67895" y="1604908"/>
                              <a:ext cx="638023" cy="67474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sp>
                          <p:nvSpPr>
                            <p:cNvPr id="127" name="Oval 126"/>
                            <p:cNvSpPr/>
                            <p:nvPr/>
                          </p:nvSpPr>
                          <p:spPr>
                            <a:xfrm>
                              <a:off x="354925" y="1910319"/>
                              <a:ext cx="946973" cy="369332"/>
                            </a:xfrm>
                            <a:prstGeom prst="ellipse">
                              <a:avLst/>
                            </a:prstGeom>
                            <a:solidFill>
                              <a:srgbClr val="FFEEBD"/>
                            </a:solidFill>
                            <a:ln>
                              <a:prstDash val="sysDot"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 smtClean="0">
                                  <a:solidFill>
                                    <a:schemeClr val="tx1"/>
                                  </a:solidFill>
                                </a:rPr>
                                <a:t>B___</a:t>
                              </a:r>
                              <a:endParaRPr lang="en-US" dirty="0">
                                <a:solidFill>
                                  <a:schemeClr val="tx1"/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128" name="Oval 127"/>
                            <p:cNvSpPr/>
                            <p:nvPr/>
                          </p:nvSpPr>
                          <p:spPr>
                            <a:xfrm>
                              <a:off x="784747" y="3925832"/>
                              <a:ext cx="946973" cy="369332"/>
                            </a:xfrm>
                            <a:prstGeom prst="ellipse">
                              <a:avLst/>
                            </a:prstGeom>
                            <a:solidFill>
                              <a:srgbClr val="FFEEBD"/>
                            </a:solidFill>
                            <a:ln>
                              <a:prstDash val="sysDot"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 smtClean="0">
                                  <a:solidFill>
                                    <a:schemeClr val="tx1"/>
                                  </a:solidFill>
                                </a:rPr>
                                <a:t>D___</a:t>
                              </a:r>
                              <a:endParaRPr lang="en-US" dirty="0">
                                <a:solidFill>
                                  <a:schemeClr val="tx1"/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129" name="Oval 128"/>
                            <p:cNvSpPr/>
                            <p:nvPr/>
                          </p:nvSpPr>
                          <p:spPr>
                            <a:xfrm>
                              <a:off x="1748122" y="4295164"/>
                              <a:ext cx="946973" cy="369332"/>
                            </a:xfrm>
                            <a:prstGeom prst="ellipse">
                              <a:avLst/>
                            </a:prstGeom>
                            <a:solidFill>
                              <a:srgbClr val="FFEEBD"/>
                            </a:solidFill>
                            <a:ln>
                              <a:prstDash val="sysDot"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 smtClean="0">
                                  <a:solidFill>
                                    <a:schemeClr val="tx1"/>
                                  </a:solidFill>
                                </a:rPr>
                                <a:t>C___</a:t>
                              </a:r>
                              <a:endParaRPr lang="en-US" dirty="0">
                                <a:solidFill>
                                  <a:schemeClr val="tx1"/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130" name="Oval 129"/>
                            <p:cNvSpPr/>
                            <p:nvPr/>
                          </p:nvSpPr>
                          <p:spPr>
                            <a:xfrm>
                              <a:off x="1829944" y="965428"/>
                              <a:ext cx="946973" cy="369332"/>
                            </a:xfrm>
                            <a:prstGeom prst="ellipse">
                              <a:avLst/>
                            </a:prstGeom>
                            <a:solidFill>
                              <a:srgbClr val="FFEEBD"/>
                            </a:solidFill>
                            <a:ln>
                              <a:prstDash val="sysDot"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 smtClean="0">
                                  <a:solidFill>
                                    <a:schemeClr val="tx1"/>
                                  </a:solidFill>
                                </a:rPr>
                                <a:t>A___</a:t>
                              </a:r>
                              <a:endParaRPr lang="en-US" dirty="0">
                                <a:solidFill>
                                  <a:schemeClr val="tx1"/>
                                </a:solidFill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  <p:sp>
                  <p:nvSpPr>
                    <p:cNvPr id="119" name="TextBox 118"/>
                    <p:cNvSpPr txBox="1"/>
                    <p:nvPr/>
                  </p:nvSpPr>
                  <p:spPr>
                    <a:xfrm>
                      <a:off x="2063439" y="974955"/>
                      <a:ext cx="791375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564834" y="1873679"/>
                    <a:ext cx="61263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>
                        <a:solidFill>
                          <a:srgbClr val="FF0000"/>
                        </a:solidFill>
                      </a:rPr>
                      <a:t> 23</a:t>
                    </a:r>
                    <a:endParaRPr lang="en-US" sz="20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15" name="TextBox 114"/>
                <p:cNvSpPr txBox="1"/>
                <p:nvPr/>
              </p:nvSpPr>
              <p:spPr>
                <a:xfrm>
                  <a:off x="2037372" y="4289302"/>
                  <a:ext cx="5847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FF0000"/>
                      </a:solidFill>
                    </a:rPr>
                    <a:t> 55</a:t>
                  </a:r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13" name="TextBox 112"/>
              <p:cNvSpPr txBox="1"/>
              <p:nvPr/>
            </p:nvSpPr>
            <p:spPr>
              <a:xfrm>
                <a:off x="2932697" y="2615633"/>
                <a:ext cx="6126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 22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1027310" y="3914022"/>
              <a:ext cx="6126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 7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1487014" y="5898648"/>
            <a:ext cx="584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48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2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4648200" y="2586524"/>
            <a:ext cx="4472796" cy="2671275"/>
          </a:xfrm>
          <a:prstGeom prst="wedgeRoundRectCallout">
            <a:avLst>
              <a:gd name="adj1" fmla="val 24604"/>
              <a:gd name="adj2" fmla="val -824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A “parcel” is a simple unit of energy, exactly one percent of the total amount of energy that the sun sends to the earth every day.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-69961" y="0"/>
            <a:ext cx="4191987" cy="6858000"/>
            <a:chOff x="-69961" y="0"/>
            <a:chExt cx="4191987" cy="6858000"/>
          </a:xfrm>
        </p:grpSpPr>
        <p:grpSp>
          <p:nvGrpSpPr>
            <p:cNvPr id="9" name="Group 8"/>
            <p:cNvGrpSpPr/>
            <p:nvPr/>
          </p:nvGrpSpPr>
          <p:grpSpPr>
            <a:xfrm>
              <a:off x="-69961" y="0"/>
              <a:ext cx="4191987" cy="6858000"/>
              <a:chOff x="-69961" y="0"/>
              <a:chExt cx="4191987" cy="685800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0" y="648192"/>
                <a:ext cx="92622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/>
                  <a:t>OUTER SPACE</a:t>
                </a:r>
                <a:endParaRPr lang="en-US" sz="1600" b="1" dirty="0"/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-69961" y="0"/>
                <a:ext cx="4191987" cy="6858000"/>
                <a:chOff x="-19390" y="-9527"/>
                <a:chExt cx="4191987" cy="6858000"/>
              </a:xfrm>
            </p:grpSpPr>
            <p:sp>
              <p:nvSpPr>
                <p:cNvPr id="24" name="Diagonal Stripe 23"/>
                <p:cNvSpPr/>
                <p:nvPr/>
              </p:nvSpPr>
              <p:spPr>
                <a:xfrm>
                  <a:off x="1725238" y="2536094"/>
                  <a:ext cx="354433" cy="384193"/>
                </a:xfrm>
                <a:prstGeom prst="diagStrip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30" name="Group 29"/>
                <p:cNvGrpSpPr/>
                <p:nvPr/>
              </p:nvGrpSpPr>
              <p:grpSpPr>
                <a:xfrm>
                  <a:off x="-19390" y="-9527"/>
                  <a:ext cx="4191987" cy="6858000"/>
                  <a:chOff x="-19390" y="-9527"/>
                  <a:chExt cx="4191987" cy="6858000"/>
                </a:xfrm>
              </p:grpSpPr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-19390" y="-9527"/>
                    <a:ext cx="4191987" cy="6858000"/>
                    <a:chOff x="-85697" y="850"/>
                    <a:chExt cx="4191987" cy="6858000"/>
                  </a:xfrm>
                </p:grpSpPr>
                <p:sp>
                  <p:nvSpPr>
                    <p:cNvPr id="38" name="Left Arrow 37"/>
                    <p:cNvSpPr/>
                    <p:nvPr/>
                  </p:nvSpPr>
                  <p:spPr>
                    <a:xfrm rot="2549723">
                      <a:off x="-85697" y="2024743"/>
                      <a:ext cx="2035683" cy="368767"/>
                    </a:xfrm>
                    <a:prstGeom prst="leftArrow">
                      <a:avLst/>
                    </a:prstGeom>
                    <a:solidFill>
                      <a:srgbClr val="FFFF0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" name="Explosion 1 38"/>
                    <p:cNvSpPr/>
                    <p:nvPr/>
                  </p:nvSpPr>
                  <p:spPr>
                    <a:xfrm>
                      <a:off x="999182" y="850"/>
                      <a:ext cx="2594142" cy="1501992"/>
                    </a:xfrm>
                    <a:prstGeom prst="irregularSeal1">
                      <a:avLst/>
                    </a:prstGeom>
                    <a:solidFill>
                      <a:srgbClr val="FFFF0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40" name="Group 39"/>
                    <p:cNvGrpSpPr/>
                    <p:nvPr/>
                  </p:nvGrpSpPr>
                  <p:grpSpPr>
                    <a:xfrm>
                      <a:off x="523706" y="951875"/>
                      <a:ext cx="3582584" cy="5906975"/>
                      <a:chOff x="2388358" y="951025"/>
                      <a:chExt cx="3582584" cy="5906975"/>
                    </a:xfrm>
                  </p:grpSpPr>
                  <p:pic>
                    <p:nvPicPr>
                      <p:cNvPr id="48" name="Picture 10" descr="C:\Users\mater1ml\AppData\Local\Microsoft\Windows\Temporary Internet Files\Content.IE5\YRD2XUJW\MC900437657[1].wm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754" y="4946650"/>
                        <a:ext cx="3567188" cy="191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grpSp>
                    <p:nvGrpSpPr>
                      <p:cNvPr id="49" name="Group 48"/>
                      <p:cNvGrpSpPr/>
                      <p:nvPr/>
                    </p:nvGrpSpPr>
                    <p:grpSpPr>
                      <a:xfrm>
                        <a:off x="2388358" y="1896715"/>
                        <a:ext cx="3359623" cy="2037101"/>
                        <a:chOff x="2620740" y="2209800"/>
                        <a:chExt cx="2941860" cy="1686715"/>
                      </a:xfrm>
                    </p:grpSpPr>
                    <p:sp>
                      <p:nvSpPr>
                        <p:cNvPr id="51" name="Oval 50"/>
                        <p:cNvSpPr/>
                        <p:nvPr/>
                      </p:nvSpPr>
                      <p:spPr>
                        <a:xfrm>
                          <a:off x="2819400" y="2209800"/>
                          <a:ext cx="2743200" cy="1447800"/>
                        </a:xfrm>
                        <a:prstGeom prst="ellipse">
                          <a:avLst/>
                        </a:prstGeom>
                        <a:no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pic>
                      <p:nvPicPr>
                        <p:cNvPr id="53" name="Picture 4" descr="C:\Users\mater1ml\AppData\Local\Microsoft\Windows\Temporary Internet Files\Content.IE5\4NF0860B\MC900432591[1]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0740" y="2714023"/>
                          <a:ext cx="558686" cy="5586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54" name="Picture 4" descr="C:\Users\mater1ml\AppData\Local\Microsoft\Windows\Temporary Internet Files\Content.IE5\4NF0860B\MC900432591[1]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857" y="3337829"/>
                          <a:ext cx="558686" cy="5586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55" name="Picture 4" descr="C:\Users\mater1ml\AppData\Local\Microsoft\Windows\Temporary Internet Files\Content.IE5\4NF0860B\MC900432591[1]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3508" y="2993366"/>
                          <a:ext cx="558686" cy="5586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  <p:sp>
                    <p:nvSpPr>
                      <p:cNvPr id="50" name="Down Arrow 49"/>
                      <p:cNvSpPr/>
                      <p:nvPr/>
                    </p:nvSpPr>
                    <p:spPr>
                      <a:xfrm>
                        <a:off x="3700800" y="951025"/>
                        <a:ext cx="860958" cy="4876800"/>
                      </a:xfrm>
                      <a:prstGeom prst="downArrow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FF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41" name="TextBox 40"/>
                    <p:cNvSpPr txBox="1"/>
                    <p:nvPr/>
                  </p:nvSpPr>
                  <p:spPr>
                    <a:xfrm>
                      <a:off x="1856485" y="430025"/>
                      <a:ext cx="820285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dirty="0" smtClean="0"/>
                        <a:t>SUN</a:t>
                      </a:r>
                      <a:endParaRPr lang="en-US" b="1" dirty="0"/>
                    </a:p>
                  </p:txBody>
                </p:sp>
                <p:sp>
                  <p:nvSpPr>
                    <p:cNvPr id="42" name="Rectangle 41"/>
                    <p:cNvSpPr/>
                    <p:nvPr/>
                  </p:nvSpPr>
                  <p:spPr>
                    <a:xfrm>
                      <a:off x="1821979" y="951875"/>
                      <a:ext cx="785779" cy="1635732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" name="Right Arrow 42"/>
                    <p:cNvSpPr/>
                    <p:nvPr/>
                  </p:nvSpPr>
                  <p:spPr>
                    <a:xfrm rot="2631524">
                      <a:off x="2320149" y="2614084"/>
                      <a:ext cx="695492" cy="344186"/>
                    </a:xfrm>
                    <a:prstGeom prst="rightArrow">
                      <a:avLst/>
                    </a:prstGeom>
                    <a:solidFill>
                      <a:srgbClr val="FFFF0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" name="Rectangle 43"/>
                    <p:cNvSpPr/>
                    <p:nvPr/>
                  </p:nvSpPr>
                  <p:spPr>
                    <a:xfrm>
                      <a:off x="1991638" y="2565368"/>
                      <a:ext cx="364031" cy="2671274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TextBox 44"/>
                    <p:cNvSpPr txBox="1"/>
                    <p:nvPr/>
                  </p:nvSpPr>
                  <p:spPr>
                    <a:xfrm>
                      <a:off x="2895775" y="2265083"/>
                      <a:ext cx="820285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dirty="0" smtClean="0"/>
                        <a:t>AIR</a:t>
                      </a:r>
                    </a:p>
                    <a:p>
                      <a:r>
                        <a:rPr lang="en-US" sz="1600" dirty="0" smtClean="0"/>
                        <a:t>____</a:t>
                      </a:r>
                      <a:endParaRPr lang="en-US" sz="1400" dirty="0" smtClean="0"/>
                    </a:p>
                  </p:txBody>
                </p:sp>
                <p:sp>
                  <p:nvSpPr>
                    <p:cNvPr id="46" name="TextBox 45"/>
                    <p:cNvSpPr txBox="1"/>
                    <p:nvPr/>
                  </p:nvSpPr>
                  <p:spPr>
                    <a:xfrm>
                      <a:off x="1095354" y="5597842"/>
                      <a:ext cx="1083701" cy="73866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dirty="0" smtClean="0"/>
                        <a:t>EARTH</a:t>
                      </a:r>
                    </a:p>
                    <a:p>
                      <a:r>
                        <a:rPr lang="en-US" dirty="0" smtClean="0"/>
                        <a:t>      ____</a:t>
                      </a:r>
                      <a:endParaRPr lang="en-US" sz="1400" dirty="0"/>
                    </a:p>
                  </p:txBody>
                </p:sp>
                <p:sp>
                  <p:nvSpPr>
                    <p:cNvPr id="47" name="Left Arrow 46"/>
                    <p:cNvSpPr/>
                    <p:nvPr/>
                  </p:nvSpPr>
                  <p:spPr>
                    <a:xfrm rot="3361445">
                      <a:off x="-566380" y="3907219"/>
                      <a:ext cx="3425066" cy="269333"/>
                    </a:xfrm>
                    <a:prstGeom prst="leftArrow">
                      <a:avLst/>
                    </a:prstGeom>
                    <a:solidFill>
                      <a:srgbClr val="FFFF0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54925" y="965428"/>
                    <a:ext cx="2950993" cy="3699068"/>
                    <a:chOff x="354925" y="965428"/>
                    <a:chExt cx="2950993" cy="3699068"/>
                  </a:xfrm>
                </p:grpSpPr>
                <p:pic>
                  <p:nvPicPr>
                    <p:cNvPr id="33" name="Picture 4" descr="C:\Users\mater1ml\AppData\Local\Microsoft\Windows\Temporary Internet Files\Content.IE5\4NF0860B\MC900432591[1]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667895" y="1604908"/>
                      <a:ext cx="638023" cy="674743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sp>
                  <p:nvSpPr>
                    <p:cNvPr id="34" name="Oval 33"/>
                    <p:cNvSpPr/>
                    <p:nvPr/>
                  </p:nvSpPr>
                  <p:spPr>
                    <a:xfrm>
                      <a:off x="354925" y="1910319"/>
                      <a:ext cx="946973" cy="369332"/>
                    </a:xfrm>
                    <a:prstGeom prst="ellipse">
                      <a:avLst/>
                    </a:prstGeom>
                    <a:solidFill>
                      <a:srgbClr val="FFEEBD"/>
                    </a:soli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B___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>
                    <a:xfrm>
                      <a:off x="784747" y="3925832"/>
                      <a:ext cx="946973" cy="369332"/>
                    </a:xfrm>
                    <a:prstGeom prst="ellipse">
                      <a:avLst/>
                    </a:prstGeom>
                    <a:solidFill>
                      <a:srgbClr val="FFEEBD"/>
                    </a:soli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D___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6" name="Oval 35"/>
                    <p:cNvSpPr/>
                    <p:nvPr/>
                  </p:nvSpPr>
                  <p:spPr>
                    <a:xfrm>
                      <a:off x="1748122" y="4295164"/>
                      <a:ext cx="946973" cy="369332"/>
                    </a:xfrm>
                    <a:prstGeom prst="ellipse">
                      <a:avLst/>
                    </a:prstGeom>
                    <a:solidFill>
                      <a:srgbClr val="FFEEBD"/>
                    </a:soli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C___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7" name="Oval 36"/>
                    <p:cNvSpPr/>
                    <p:nvPr/>
                  </p:nvSpPr>
                  <p:spPr>
                    <a:xfrm>
                      <a:off x="1829944" y="965428"/>
                      <a:ext cx="946973" cy="369332"/>
                    </a:xfrm>
                    <a:prstGeom prst="ellipse">
                      <a:avLst/>
                    </a:prstGeom>
                    <a:solidFill>
                      <a:srgbClr val="FFEEBD"/>
                    </a:soli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A___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</p:grpSp>
        <p:pic>
          <p:nvPicPr>
            <p:cNvPr id="56" name="Picture 4" descr="C:\Users\mater1ml\AppData\Local\Microsoft\Windows\Temporary Internet Files\Content.IE5\4NF0860B\MC900432591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4198" y="2899096"/>
              <a:ext cx="638023" cy="674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6" name="Picture 2" descr="C:\Users\mater1ml\AppData\Local\Microsoft\Windows\Temporary Internet Files\Content.IE5\NJKNHAAL\MC9003262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62" y="144725"/>
            <a:ext cx="1346802" cy="12400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77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4953000" y="2011366"/>
            <a:ext cx="3625737" cy="2382133"/>
          </a:xfrm>
          <a:prstGeom prst="wedgeRoundRectCallout">
            <a:avLst>
              <a:gd name="adj1" fmla="val -120092"/>
              <a:gd name="adj2" fmla="val -788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Watch what happens to 100 parcels that come from our sun.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69961" y="0"/>
            <a:ext cx="4191987" cy="6858000"/>
            <a:chOff x="-69961" y="0"/>
            <a:chExt cx="4191987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69961" y="0"/>
              <a:ext cx="4191987" cy="6858000"/>
              <a:chOff x="-69961" y="0"/>
              <a:chExt cx="4191987" cy="6858000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-69961" y="0"/>
                <a:ext cx="4191987" cy="6858000"/>
                <a:chOff x="-69961" y="0"/>
                <a:chExt cx="4191987" cy="6858000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0" y="648192"/>
                  <a:ext cx="926229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 smtClean="0"/>
                    <a:t>OUTER SPACE</a:t>
                  </a:r>
                  <a:endParaRPr lang="en-US" sz="1600" b="1" dirty="0"/>
                </a:p>
              </p:txBody>
            </p:sp>
            <p:grpSp>
              <p:nvGrpSpPr>
                <p:cNvPr id="37" name="Group 36"/>
                <p:cNvGrpSpPr/>
                <p:nvPr/>
              </p:nvGrpSpPr>
              <p:grpSpPr>
                <a:xfrm>
                  <a:off x="-69961" y="0"/>
                  <a:ext cx="4191987" cy="6858000"/>
                  <a:chOff x="-19390" y="-9527"/>
                  <a:chExt cx="4191987" cy="6858000"/>
                </a:xfrm>
              </p:grpSpPr>
              <p:sp>
                <p:nvSpPr>
                  <p:cNvPr id="38" name="Diagonal Stripe 37"/>
                  <p:cNvSpPr/>
                  <p:nvPr/>
                </p:nvSpPr>
                <p:spPr>
                  <a:xfrm>
                    <a:off x="1725238" y="2536094"/>
                    <a:ext cx="354433" cy="384193"/>
                  </a:xfrm>
                  <a:prstGeom prst="diagStrip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39" name="Group 38"/>
                  <p:cNvGrpSpPr/>
                  <p:nvPr/>
                </p:nvGrpSpPr>
                <p:grpSpPr>
                  <a:xfrm>
                    <a:off x="-19390" y="-9527"/>
                    <a:ext cx="4191987" cy="6858000"/>
                    <a:chOff x="-19390" y="-9527"/>
                    <a:chExt cx="4191987" cy="6858000"/>
                  </a:xfrm>
                </p:grpSpPr>
                <p:grpSp>
                  <p:nvGrpSpPr>
                    <p:cNvPr id="40" name="Group 39"/>
                    <p:cNvGrpSpPr/>
                    <p:nvPr/>
                  </p:nvGrpSpPr>
                  <p:grpSpPr>
                    <a:xfrm>
                      <a:off x="-19390" y="-9527"/>
                      <a:ext cx="4191987" cy="6858000"/>
                      <a:chOff x="-85697" y="850"/>
                      <a:chExt cx="4191987" cy="6858000"/>
                    </a:xfrm>
                  </p:grpSpPr>
                  <p:sp>
                    <p:nvSpPr>
                      <p:cNvPr id="47" name="Left Arrow 46"/>
                      <p:cNvSpPr/>
                      <p:nvPr/>
                    </p:nvSpPr>
                    <p:spPr>
                      <a:xfrm rot="2549723">
                        <a:off x="-85697" y="2024743"/>
                        <a:ext cx="2035683" cy="368767"/>
                      </a:xfrm>
                      <a:prstGeom prst="leftArrow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FF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8" name="Explosion 1 47"/>
                      <p:cNvSpPr/>
                      <p:nvPr/>
                    </p:nvSpPr>
                    <p:spPr>
                      <a:xfrm>
                        <a:off x="999182" y="850"/>
                        <a:ext cx="2594142" cy="1501992"/>
                      </a:xfrm>
                      <a:prstGeom prst="irregularSeal1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FF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49" name="Group 48"/>
                      <p:cNvGrpSpPr/>
                      <p:nvPr/>
                    </p:nvGrpSpPr>
                    <p:grpSpPr>
                      <a:xfrm>
                        <a:off x="523706" y="951875"/>
                        <a:ext cx="3582584" cy="5906975"/>
                        <a:chOff x="2388358" y="951025"/>
                        <a:chExt cx="3582584" cy="5906975"/>
                      </a:xfrm>
                    </p:grpSpPr>
                    <p:pic>
                      <p:nvPicPr>
                        <p:cNvPr id="57" name="Picture 10" descr="C:\Users\mater1ml\AppData\Local\Microsoft\Windows\Temporary Internet Files\Content.IE5\YRD2XUJW\MC900437657[1].wmf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3754" y="4946650"/>
                          <a:ext cx="3567188" cy="1911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grpSp>
                      <p:nvGrpSpPr>
                        <p:cNvPr id="58" name="Group 57"/>
                        <p:cNvGrpSpPr/>
                        <p:nvPr/>
                      </p:nvGrpSpPr>
                      <p:grpSpPr>
                        <a:xfrm>
                          <a:off x="2388358" y="1896715"/>
                          <a:ext cx="3359623" cy="2037101"/>
                          <a:chOff x="2620740" y="2209800"/>
                          <a:chExt cx="2941860" cy="1686715"/>
                        </a:xfrm>
                      </p:grpSpPr>
                      <p:sp>
                        <p:nvSpPr>
                          <p:cNvPr id="60" name="Oval 59"/>
                          <p:cNvSpPr/>
                          <p:nvPr/>
                        </p:nvSpPr>
                        <p:spPr>
                          <a:xfrm>
                            <a:off x="2819400" y="2209800"/>
                            <a:ext cx="2743200" cy="1447800"/>
                          </a:xfrm>
                          <a:prstGeom prst="ellipse">
                            <a:avLst/>
                          </a:prstGeom>
                          <a:noFill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pic>
                        <p:nvPicPr>
                          <p:cNvPr id="62" name="Picture 4" descr="C:\Users\mater1ml\AppData\Local\Microsoft\Windows\Temporary Internet Files\Content.IE5\4NF0860B\MC900432591[1].png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20740" y="2714023"/>
                            <a:ext cx="558686" cy="55868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63" name="Picture 4" descr="C:\Users\mater1ml\AppData\Local\Microsoft\Windows\Temporary Internet Files\Content.IE5\4NF0860B\MC900432591[1].png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68857" y="3337829"/>
                            <a:ext cx="558686" cy="55868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64" name="Picture 4" descr="C:\Users\mater1ml\AppData\Local\Microsoft\Windows\Temporary Internet Files\Content.IE5\4NF0860B\MC900432591[1].png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73508" y="2993366"/>
                            <a:ext cx="558686" cy="55868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sp>
                      <p:nvSpPr>
                        <p:cNvPr id="59" name="Down Arrow 58"/>
                        <p:cNvSpPr/>
                        <p:nvPr/>
                      </p:nvSpPr>
                      <p:spPr>
                        <a:xfrm>
                          <a:off x="3700800" y="951025"/>
                          <a:ext cx="860958" cy="4876800"/>
                        </a:xfrm>
                        <a:prstGeom prst="downArrow">
                          <a:avLst/>
                        </a:prstGeom>
                        <a:solidFill>
                          <a:srgbClr val="FFFF00"/>
                        </a:solidFill>
                        <a:ln>
                          <a:solidFill>
                            <a:srgbClr val="FFFF0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50" name="TextBox 49"/>
                      <p:cNvSpPr txBox="1"/>
                      <p:nvPr/>
                    </p:nvSpPr>
                    <p:spPr>
                      <a:xfrm>
                        <a:off x="1856485" y="430025"/>
                        <a:ext cx="820285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b="1" dirty="0" smtClean="0"/>
                          <a:t>SUN</a:t>
                        </a:r>
                        <a:endParaRPr lang="en-US" b="1" dirty="0"/>
                      </a:p>
                    </p:txBody>
                  </p:sp>
                  <p:sp>
                    <p:nvSpPr>
                      <p:cNvPr id="51" name="Rectangle 50"/>
                      <p:cNvSpPr/>
                      <p:nvPr/>
                    </p:nvSpPr>
                    <p:spPr>
                      <a:xfrm>
                        <a:off x="1821979" y="951875"/>
                        <a:ext cx="785779" cy="163573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FF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2" name="Right Arrow 51"/>
                      <p:cNvSpPr/>
                      <p:nvPr/>
                    </p:nvSpPr>
                    <p:spPr>
                      <a:xfrm rot="2631524">
                        <a:off x="2320149" y="2614084"/>
                        <a:ext cx="695492" cy="344186"/>
                      </a:xfrm>
                      <a:prstGeom prst="rightArrow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FF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3" name="Rectangle 52"/>
                      <p:cNvSpPr/>
                      <p:nvPr/>
                    </p:nvSpPr>
                    <p:spPr>
                      <a:xfrm>
                        <a:off x="1991638" y="2565368"/>
                        <a:ext cx="364031" cy="267127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FF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4" name="TextBox 53"/>
                      <p:cNvSpPr txBox="1"/>
                      <p:nvPr/>
                    </p:nvSpPr>
                    <p:spPr>
                      <a:xfrm>
                        <a:off x="2895775" y="2265083"/>
                        <a:ext cx="82028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b="1" dirty="0" smtClean="0"/>
                          <a:t>AIR</a:t>
                        </a:r>
                      </a:p>
                      <a:p>
                        <a:r>
                          <a:rPr lang="en-US" sz="1600" dirty="0" smtClean="0"/>
                          <a:t>____</a:t>
                        </a:r>
                        <a:endParaRPr lang="en-US" sz="1400" dirty="0" smtClean="0"/>
                      </a:p>
                    </p:txBody>
                  </p:sp>
                  <p:sp>
                    <p:nvSpPr>
                      <p:cNvPr id="55" name="TextBox 54"/>
                      <p:cNvSpPr txBox="1"/>
                      <p:nvPr/>
                    </p:nvSpPr>
                    <p:spPr>
                      <a:xfrm>
                        <a:off x="1095354" y="5597842"/>
                        <a:ext cx="1083701" cy="73866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b="1" dirty="0" smtClean="0"/>
                          <a:t>EARTH</a:t>
                        </a:r>
                      </a:p>
                      <a:p>
                        <a:r>
                          <a:rPr lang="en-US" dirty="0" smtClean="0"/>
                          <a:t>      ____</a:t>
                        </a:r>
                        <a:endParaRPr lang="en-US" sz="1400" dirty="0"/>
                      </a:p>
                    </p:txBody>
                  </p:sp>
                  <p:sp>
                    <p:nvSpPr>
                      <p:cNvPr id="56" name="Left Arrow 55"/>
                      <p:cNvSpPr/>
                      <p:nvPr/>
                    </p:nvSpPr>
                    <p:spPr>
                      <a:xfrm rot="3361445">
                        <a:off x="-566380" y="3907219"/>
                        <a:ext cx="3425066" cy="269333"/>
                      </a:xfrm>
                      <a:prstGeom prst="leftArrow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FF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41" name="Group 40"/>
                    <p:cNvGrpSpPr/>
                    <p:nvPr/>
                  </p:nvGrpSpPr>
                  <p:grpSpPr>
                    <a:xfrm>
                      <a:off x="354925" y="965428"/>
                      <a:ext cx="2950993" cy="3699068"/>
                      <a:chOff x="354925" y="965428"/>
                      <a:chExt cx="2950993" cy="3699068"/>
                    </a:xfrm>
                  </p:grpSpPr>
                  <p:pic>
                    <p:nvPicPr>
                      <p:cNvPr id="42" name="Picture 4" descr="C:\Users\mater1ml\AppData\Local\Microsoft\Windows\Temporary Internet Files\Content.IE5\4NF0860B\MC900432591[1]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895" y="1604908"/>
                        <a:ext cx="638023" cy="6747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43" name="Oval 42"/>
                      <p:cNvSpPr/>
                      <p:nvPr/>
                    </p:nvSpPr>
                    <p:spPr>
                      <a:xfrm>
                        <a:off x="354925" y="1910319"/>
                        <a:ext cx="946973" cy="369332"/>
                      </a:xfrm>
                      <a:prstGeom prst="ellipse">
                        <a:avLst/>
                      </a:prstGeom>
                      <a:solidFill>
                        <a:srgbClr val="FFEEBD"/>
                      </a:solidFill>
                      <a:ln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 smtClean="0">
                            <a:solidFill>
                              <a:schemeClr val="tx1"/>
                            </a:solidFill>
                          </a:rPr>
                          <a:t>B___</a:t>
                        </a:r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44" name="Oval 43"/>
                      <p:cNvSpPr/>
                      <p:nvPr/>
                    </p:nvSpPr>
                    <p:spPr>
                      <a:xfrm>
                        <a:off x="784747" y="3925832"/>
                        <a:ext cx="946973" cy="369332"/>
                      </a:xfrm>
                      <a:prstGeom prst="ellipse">
                        <a:avLst/>
                      </a:prstGeom>
                      <a:solidFill>
                        <a:srgbClr val="FFEEBD"/>
                      </a:solidFill>
                      <a:ln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 smtClean="0">
                            <a:solidFill>
                              <a:schemeClr val="tx1"/>
                            </a:solidFill>
                          </a:rPr>
                          <a:t>D___</a:t>
                        </a:r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45" name="Oval 44"/>
                      <p:cNvSpPr/>
                      <p:nvPr/>
                    </p:nvSpPr>
                    <p:spPr>
                      <a:xfrm>
                        <a:off x="1748122" y="4295164"/>
                        <a:ext cx="946973" cy="369332"/>
                      </a:xfrm>
                      <a:prstGeom prst="ellipse">
                        <a:avLst/>
                      </a:prstGeom>
                      <a:solidFill>
                        <a:srgbClr val="FFEEBD"/>
                      </a:solidFill>
                      <a:ln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 smtClean="0">
                            <a:solidFill>
                              <a:schemeClr val="tx1"/>
                            </a:solidFill>
                          </a:rPr>
                          <a:t>C___</a:t>
                        </a:r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46" name="Oval 45"/>
                      <p:cNvSpPr/>
                      <p:nvPr/>
                    </p:nvSpPr>
                    <p:spPr>
                      <a:xfrm>
                        <a:off x="1829944" y="965428"/>
                        <a:ext cx="946973" cy="369332"/>
                      </a:xfrm>
                      <a:prstGeom prst="ellipse">
                        <a:avLst/>
                      </a:prstGeom>
                      <a:solidFill>
                        <a:srgbClr val="FFEEBD"/>
                      </a:solidFill>
                      <a:ln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 smtClean="0">
                            <a:solidFill>
                              <a:schemeClr val="tx1"/>
                            </a:solidFill>
                          </a:rPr>
                          <a:t>A___</a:t>
                        </a:r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29" name="TextBox 28"/>
              <p:cNvSpPr txBox="1"/>
              <p:nvPr/>
            </p:nvSpPr>
            <p:spPr>
              <a:xfrm>
                <a:off x="2063439" y="974955"/>
                <a:ext cx="7913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100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p:grpSp>
        <p:pic>
          <p:nvPicPr>
            <p:cNvPr id="65" name="Picture 4" descr="C:\Users\mater1ml\AppData\Local\Microsoft\Windows\Temporary Internet Files\Content.IE5\4NF0860B\MC900432591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4198" y="2899096"/>
              <a:ext cx="638023" cy="674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2" descr="C:\Users\mater1ml\AppData\Local\Microsoft\Windows\Temporary Internet Files\Content.IE5\NJKNHAAL\MC9003262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62" y="144725"/>
            <a:ext cx="1346802" cy="12400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71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4531441" y="1109079"/>
            <a:ext cx="4320396" cy="1183078"/>
          </a:xfrm>
          <a:prstGeom prst="wedgeRoundRectCallout">
            <a:avLst>
              <a:gd name="adj1" fmla="val -79260"/>
              <a:gd name="adj2" fmla="val 315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The sunlight hits the atmosphere first, before it can get to the ground.  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44" name="Rounded Rectangular Callout 43"/>
          <p:cNvSpPr/>
          <p:nvPr/>
        </p:nvSpPr>
        <p:spPr>
          <a:xfrm>
            <a:off x="4531440" y="3594749"/>
            <a:ext cx="4210329" cy="1484181"/>
          </a:xfrm>
          <a:prstGeom prst="wedgeRoundRectCallout">
            <a:avLst>
              <a:gd name="adj1" fmla="val 22644"/>
              <a:gd name="adj2" fmla="val -505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About 23 BOEs bounce off the clouds and back to outer space.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Flowchart: Punched Tape 35"/>
          <p:cNvSpPr/>
          <p:nvPr/>
        </p:nvSpPr>
        <p:spPr>
          <a:xfrm>
            <a:off x="5486400" y="5486400"/>
            <a:ext cx="3006488" cy="1371600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This is an average – obviously some places are cloudier than others.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-69961" y="0"/>
            <a:ext cx="4191987" cy="6858000"/>
            <a:chOff x="-69961" y="0"/>
            <a:chExt cx="4191987" cy="6858000"/>
          </a:xfrm>
        </p:grpSpPr>
        <p:grpSp>
          <p:nvGrpSpPr>
            <p:cNvPr id="39" name="Group 38"/>
            <p:cNvGrpSpPr/>
            <p:nvPr/>
          </p:nvGrpSpPr>
          <p:grpSpPr>
            <a:xfrm>
              <a:off x="-69961" y="0"/>
              <a:ext cx="4191987" cy="6858000"/>
              <a:chOff x="-69961" y="0"/>
              <a:chExt cx="4191987" cy="6858000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0" y="648192"/>
                <a:ext cx="92622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/>
                  <a:t>OUTER SPACE</a:t>
                </a:r>
                <a:endParaRPr lang="en-US" sz="1600" b="1" dirty="0"/>
              </a:p>
            </p:txBody>
          </p:sp>
          <p:grpSp>
            <p:nvGrpSpPr>
              <p:cNvPr id="43" name="Group 42"/>
              <p:cNvGrpSpPr/>
              <p:nvPr/>
            </p:nvGrpSpPr>
            <p:grpSpPr>
              <a:xfrm>
                <a:off x="-69961" y="0"/>
                <a:ext cx="4191987" cy="6858000"/>
                <a:chOff x="-19390" y="-9527"/>
                <a:chExt cx="4191987" cy="6858000"/>
              </a:xfrm>
            </p:grpSpPr>
            <p:sp>
              <p:nvSpPr>
                <p:cNvPr id="45" name="Diagonal Stripe 44"/>
                <p:cNvSpPr/>
                <p:nvPr/>
              </p:nvSpPr>
              <p:spPr>
                <a:xfrm>
                  <a:off x="1725238" y="2536094"/>
                  <a:ext cx="354433" cy="384193"/>
                </a:xfrm>
                <a:prstGeom prst="diagStrip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50" name="Group 49"/>
                <p:cNvGrpSpPr/>
                <p:nvPr/>
              </p:nvGrpSpPr>
              <p:grpSpPr>
                <a:xfrm>
                  <a:off x="-19390" y="-9527"/>
                  <a:ext cx="4191987" cy="6858000"/>
                  <a:chOff x="-19390" y="-9527"/>
                  <a:chExt cx="4191987" cy="6858000"/>
                </a:xfrm>
              </p:grpSpPr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-19390" y="-9527"/>
                    <a:ext cx="4191987" cy="6858000"/>
                    <a:chOff x="-85697" y="850"/>
                    <a:chExt cx="4191987" cy="6858000"/>
                  </a:xfrm>
                </p:grpSpPr>
                <p:sp>
                  <p:nvSpPr>
                    <p:cNvPr id="66" name="Left Arrow 65"/>
                    <p:cNvSpPr/>
                    <p:nvPr/>
                  </p:nvSpPr>
                  <p:spPr>
                    <a:xfrm rot="2549723">
                      <a:off x="-85697" y="2024743"/>
                      <a:ext cx="2035683" cy="368767"/>
                    </a:xfrm>
                    <a:prstGeom prst="leftArrow">
                      <a:avLst/>
                    </a:prstGeom>
                    <a:solidFill>
                      <a:srgbClr val="FFFF0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Explosion 1 66"/>
                    <p:cNvSpPr/>
                    <p:nvPr/>
                  </p:nvSpPr>
                  <p:spPr>
                    <a:xfrm>
                      <a:off x="999182" y="850"/>
                      <a:ext cx="2594142" cy="1501992"/>
                    </a:xfrm>
                    <a:prstGeom prst="irregularSeal1">
                      <a:avLst/>
                    </a:prstGeom>
                    <a:solidFill>
                      <a:srgbClr val="FFFF0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68" name="Group 67"/>
                    <p:cNvGrpSpPr/>
                    <p:nvPr/>
                  </p:nvGrpSpPr>
                  <p:grpSpPr>
                    <a:xfrm>
                      <a:off x="523706" y="951875"/>
                      <a:ext cx="3582584" cy="5906975"/>
                      <a:chOff x="2388358" y="951025"/>
                      <a:chExt cx="3582584" cy="5906975"/>
                    </a:xfrm>
                  </p:grpSpPr>
                  <p:pic>
                    <p:nvPicPr>
                      <p:cNvPr id="76" name="Picture 10" descr="C:\Users\mater1ml\AppData\Local\Microsoft\Windows\Temporary Internet Files\Content.IE5\YRD2XUJW\MC900437657[1].wmf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754" y="4946650"/>
                        <a:ext cx="3567188" cy="191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grpSp>
                    <p:nvGrpSpPr>
                      <p:cNvPr id="77" name="Group 76"/>
                      <p:cNvGrpSpPr/>
                      <p:nvPr/>
                    </p:nvGrpSpPr>
                    <p:grpSpPr>
                      <a:xfrm>
                        <a:off x="2388358" y="1896715"/>
                        <a:ext cx="3359623" cy="2037101"/>
                        <a:chOff x="2620740" y="2209800"/>
                        <a:chExt cx="2941860" cy="1686715"/>
                      </a:xfrm>
                    </p:grpSpPr>
                    <p:sp>
                      <p:nvSpPr>
                        <p:cNvPr id="79" name="Oval 78"/>
                        <p:cNvSpPr/>
                        <p:nvPr/>
                      </p:nvSpPr>
                      <p:spPr>
                        <a:xfrm>
                          <a:off x="2819400" y="2209800"/>
                          <a:ext cx="2743200" cy="1447800"/>
                        </a:xfrm>
                        <a:prstGeom prst="ellipse">
                          <a:avLst/>
                        </a:prstGeom>
                        <a:no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pic>
                      <p:nvPicPr>
                        <p:cNvPr id="80" name="Picture 4" descr="C:\Users\mater1ml\AppData\Local\Microsoft\Windows\Temporary Internet Files\Content.IE5\4NF0860B\MC900432591[1]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9104" y="3039769"/>
                          <a:ext cx="558686" cy="5586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81" name="Picture 4" descr="C:\Users\mater1ml\AppData\Local\Microsoft\Windows\Temporary Internet Files\Content.IE5\4NF0860B\MC900432591[1]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0740" y="2714023"/>
                          <a:ext cx="558686" cy="5586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82" name="Picture 4" descr="C:\Users\mater1ml\AppData\Local\Microsoft\Windows\Temporary Internet Files\Content.IE5\4NF0860B\MC900432591[1]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857" y="3337829"/>
                          <a:ext cx="558686" cy="5586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pic>
                      <p:nvPicPr>
                        <p:cNvPr id="83" name="Picture 4" descr="C:\Users\mater1ml\AppData\Local\Microsoft\Windows\Temporary Internet Files\Content.IE5\4NF0860B\MC900432591[1]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3508" y="2993366"/>
                          <a:ext cx="558686" cy="5586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grpSp>
                  <p:sp>
                    <p:nvSpPr>
                      <p:cNvPr id="78" name="Down Arrow 77"/>
                      <p:cNvSpPr/>
                      <p:nvPr/>
                    </p:nvSpPr>
                    <p:spPr>
                      <a:xfrm>
                        <a:off x="3700800" y="951025"/>
                        <a:ext cx="860958" cy="4876800"/>
                      </a:xfrm>
                      <a:prstGeom prst="downArrow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FF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69" name="TextBox 68"/>
                    <p:cNvSpPr txBox="1"/>
                    <p:nvPr/>
                  </p:nvSpPr>
                  <p:spPr>
                    <a:xfrm>
                      <a:off x="1856485" y="430025"/>
                      <a:ext cx="820285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dirty="0" smtClean="0"/>
                        <a:t>SUN</a:t>
                      </a:r>
                      <a:endParaRPr lang="en-US" b="1" dirty="0"/>
                    </a:p>
                  </p:txBody>
                </p:sp>
                <p:sp>
                  <p:nvSpPr>
                    <p:cNvPr id="70" name="Rectangle 69"/>
                    <p:cNvSpPr/>
                    <p:nvPr/>
                  </p:nvSpPr>
                  <p:spPr>
                    <a:xfrm>
                      <a:off x="1821979" y="951875"/>
                      <a:ext cx="785779" cy="1635732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1" name="Right Arrow 70"/>
                    <p:cNvSpPr/>
                    <p:nvPr/>
                  </p:nvSpPr>
                  <p:spPr>
                    <a:xfrm rot="2631524">
                      <a:off x="2320149" y="2614084"/>
                      <a:ext cx="695492" cy="344186"/>
                    </a:xfrm>
                    <a:prstGeom prst="rightArrow">
                      <a:avLst/>
                    </a:prstGeom>
                    <a:solidFill>
                      <a:srgbClr val="FFFF0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2" name="Rectangle 71"/>
                    <p:cNvSpPr/>
                    <p:nvPr/>
                  </p:nvSpPr>
                  <p:spPr>
                    <a:xfrm>
                      <a:off x="1991638" y="2565368"/>
                      <a:ext cx="364031" cy="2671274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" name="TextBox 72"/>
                    <p:cNvSpPr txBox="1"/>
                    <p:nvPr/>
                  </p:nvSpPr>
                  <p:spPr>
                    <a:xfrm>
                      <a:off x="2895775" y="2265083"/>
                      <a:ext cx="820285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dirty="0" smtClean="0"/>
                        <a:t>AIR</a:t>
                      </a:r>
                    </a:p>
                    <a:p>
                      <a:r>
                        <a:rPr lang="en-US" sz="1600" dirty="0" smtClean="0"/>
                        <a:t>____</a:t>
                      </a:r>
                      <a:endParaRPr lang="en-US" sz="1400" dirty="0" smtClean="0"/>
                    </a:p>
                  </p:txBody>
                </p:sp>
                <p:sp>
                  <p:nvSpPr>
                    <p:cNvPr id="74" name="TextBox 73"/>
                    <p:cNvSpPr txBox="1"/>
                    <p:nvPr/>
                  </p:nvSpPr>
                  <p:spPr>
                    <a:xfrm>
                      <a:off x="1095354" y="5597842"/>
                      <a:ext cx="1083701" cy="73866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dirty="0" smtClean="0"/>
                        <a:t>EARTH</a:t>
                      </a:r>
                    </a:p>
                    <a:p>
                      <a:r>
                        <a:rPr lang="en-US" dirty="0" smtClean="0"/>
                        <a:t>      ____</a:t>
                      </a:r>
                      <a:endParaRPr lang="en-US" sz="1400" dirty="0"/>
                    </a:p>
                  </p:txBody>
                </p:sp>
                <p:sp>
                  <p:nvSpPr>
                    <p:cNvPr id="75" name="Left Arrow 74"/>
                    <p:cNvSpPr/>
                    <p:nvPr/>
                  </p:nvSpPr>
                  <p:spPr>
                    <a:xfrm rot="3361445">
                      <a:off x="-566380" y="3907219"/>
                      <a:ext cx="3425066" cy="269333"/>
                    </a:xfrm>
                    <a:prstGeom prst="leftArrow">
                      <a:avLst/>
                    </a:prstGeom>
                    <a:solidFill>
                      <a:srgbClr val="FFFF0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54925" y="965428"/>
                    <a:ext cx="2950993" cy="3699068"/>
                    <a:chOff x="354925" y="965428"/>
                    <a:chExt cx="2950993" cy="3699068"/>
                  </a:xfrm>
                </p:grpSpPr>
                <p:pic>
                  <p:nvPicPr>
                    <p:cNvPr id="61" name="Picture 4" descr="C:\Users\mater1ml\AppData\Local\Microsoft\Windows\Temporary Internet Files\Content.IE5\4NF0860B\MC900432591[1]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667895" y="1604908"/>
                      <a:ext cx="638023" cy="674743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sp>
                  <p:nvSpPr>
                    <p:cNvPr id="62" name="Oval 61"/>
                    <p:cNvSpPr/>
                    <p:nvPr/>
                  </p:nvSpPr>
                  <p:spPr>
                    <a:xfrm>
                      <a:off x="354925" y="1910319"/>
                      <a:ext cx="946973" cy="369332"/>
                    </a:xfrm>
                    <a:prstGeom prst="ellipse">
                      <a:avLst/>
                    </a:prstGeom>
                    <a:solidFill>
                      <a:srgbClr val="FFEEBD"/>
                    </a:soli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B___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3" name="Oval 62"/>
                    <p:cNvSpPr/>
                    <p:nvPr/>
                  </p:nvSpPr>
                  <p:spPr>
                    <a:xfrm>
                      <a:off x="784747" y="3925832"/>
                      <a:ext cx="946973" cy="369332"/>
                    </a:xfrm>
                    <a:prstGeom prst="ellipse">
                      <a:avLst/>
                    </a:prstGeom>
                    <a:solidFill>
                      <a:srgbClr val="FFEEBD"/>
                    </a:soli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D___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4" name="Oval 63"/>
                    <p:cNvSpPr/>
                    <p:nvPr/>
                  </p:nvSpPr>
                  <p:spPr>
                    <a:xfrm>
                      <a:off x="1748122" y="4295164"/>
                      <a:ext cx="946973" cy="369332"/>
                    </a:xfrm>
                    <a:prstGeom prst="ellipse">
                      <a:avLst/>
                    </a:prstGeom>
                    <a:solidFill>
                      <a:srgbClr val="FFEEBD"/>
                    </a:soli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C___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5" name="Oval 64"/>
                    <p:cNvSpPr/>
                    <p:nvPr/>
                  </p:nvSpPr>
                  <p:spPr>
                    <a:xfrm>
                      <a:off x="1829944" y="965428"/>
                      <a:ext cx="946973" cy="369332"/>
                    </a:xfrm>
                    <a:prstGeom prst="ellipse">
                      <a:avLst/>
                    </a:prstGeom>
                    <a:solidFill>
                      <a:srgbClr val="FFEEBD"/>
                    </a:soli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A___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</p:grpSp>
        <p:sp>
          <p:nvSpPr>
            <p:cNvPr id="40" name="TextBox 39"/>
            <p:cNvSpPr txBox="1"/>
            <p:nvPr/>
          </p:nvSpPr>
          <p:spPr>
            <a:xfrm>
              <a:off x="2063439" y="974955"/>
              <a:ext cx="7913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100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564833" y="1873679"/>
            <a:ext cx="791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23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7" name="Rounded Rectangular Callout 56"/>
          <p:cNvSpPr/>
          <p:nvPr/>
        </p:nvSpPr>
        <p:spPr>
          <a:xfrm>
            <a:off x="4531439" y="3598946"/>
            <a:ext cx="4210329" cy="1484181"/>
          </a:xfrm>
          <a:prstGeom prst="wedgeRoundRectCallout">
            <a:avLst>
              <a:gd name="adj1" fmla="val -131746"/>
              <a:gd name="adj2" fmla="val -1452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About 23 parcels bounce off the clouds and back to outer space.</a:t>
            </a:r>
          </a:p>
        </p:txBody>
      </p:sp>
      <p:pic>
        <p:nvPicPr>
          <p:cNvPr id="47" name="Picture 2" descr="C:\Users\mater1ml\AppData\Local\Microsoft\Windows\Temporary Internet Files\Content.IE5\NJKNHAAL\MC9003262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44725"/>
            <a:ext cx="862663" cy="794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51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6" grpId="0" animBg="1"/>
      <p:bldP spid="49" grpId="0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4470400" y="1373707"/>
            <a:ext cx="4320396" cy="1508532"/>
          </a:xfrm>
          <a:prstGeom prst="wedgeRoundRectCallout">
            <a:avLst>
              <a:gd name="adj1" fmla="val -20862"/>
              <a:gd name="adj2" fmla="val 501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mic Sans MS" pitchFamily="66" charset="0"/>
              </a:rPr>
              <a:t>More than half of the sunlight goes right through the air and down to the earth surface.  </a:t>
            </a:r>
          </a:p>
        </p:txBody>
      </p:sp>
      <p:sp>
        <p:nvSpPr>
          <p:cNvPr id="51" name="Rounded Rectangular Callout 50"/>
          <p:cNvSpPr/>
          <p:nvPr/>
        </p:nvSpPr>
        <p:spPr>
          <a:xfrm>
            <a:off x="4924280" y="4653890"/>
            <a:ext cx="3412636" cy="1565275"/>
          </a:xfrm>
          <a:prstGeom prst="wedgeRoundRectCallout">
            <a:avLst>
              <a:gd name="adj1" fmla="val -48632"/>
              <a:gd name="adj2" fmla="val -268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That’s good; otherwise the earth would be dark and cold!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54" name="Rounded Rectangular Callout 53"/>
          <p:cNvSpPr/>
          <p:nvPr/>
        </p:nvSpPr>
        <p:spPr>
          <a:xfrm>
            <a:off x="4465684" y="1367077"/>
            <a:ext cx="4320396" cy="1508532"/>
          </a:xfrm>
          <a:prstGeom prst="wedgeRoundRectCallout">
            <a:avLst>
              <a:gd name="adj1" fmla="val -96506"/>
              <a:gd name="adj2" fmla="val 1523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More than half of the sunlight goes right through the air and down to the earth’s surface.  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-69961" y="0"/>
            <a:ext cx="4191987" cy="6858000"/>
            <a:chOff x="-69961" y="0"/>
            <a:chExt cx="4191987" cy="6858000"/>
          </a:xfrm>
        </p:grpSpPr>
        <p:grpSp>
          <p:nvGrpSpPr>
            <p:cNvPr id="39" name="Group 38"/>
            <p:cNvGrpSpPr/>
            <p:nvPr/>
          </p:nvGrpSpPr>
          <p:grpSpPr>
            <a:xfrm>
              <a:off x="-69961" y="0"/>
              <a:ext cx="4191987" cy="6858000"/>
              <a:chOff x="-69961" y="0"/>
              <a:chExt cx="4191987" cy="6858000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-69961" y="0"/>
                <a:ext cx="4191987" cy="6858000"/>
                <a:chOff x="-69961" y="0"/>
                <a:chExt cx="4191987" cy="6858000"/>
              </a:xfrm>
            </p:grpSpPr>
            <p:sp>
              <p:nvSpPr>
                <p:cNvPr id="47" name="TextBox 46"/>
                <p:cNvSpPr txBox="1"/>
                <p:nvPr/>
              </p:nvSpPr>
              <p:spPr>
                <a:xfrm>
                  <a:off x="0" y="648192"/>
                  <a:ext cx="926229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 smtClean="0"/>
                    <a:t>OUTER SPACE</a:t>
                  </a:r>
                  <a:endParaRPr lang="en-US" sz="1600" b="1" dirty="0"/>
                </a:p>
              </p:txBody>
            </p:sp>
            <p:grpSp>
              <p:nvGrpSpPr>
                <p:cNvPr id="48" name="Group 47"/>
                <p:cNvGrpSpPr/>
                <p:nvPr/>
              </p:nvGrpSpPr>
              <p:grpSpPr>
                <a:xfrm>
                  <a:off x="-69961" y="0"/>
                  <a:ext cx="4191987" cy="6858000"/>
                  <a:chOff x="-19390" y="-9527"/>
                  <a:chExt cx="4191987" cy="6858000"/>
                </a:xfrm>
              </p:grpSpPr>
              <p:sp>
                <p:nvSpPr>
                  <p:cNvPr id="49" name="Diagonal Stripe 48"/>
                  <p:cNvSpPr/>
                  <p:nvPr/>
                </p:nvSpPr>
                <p:spPr>
                  <a:xfrm>
                    <a:off x="1725238" y="2536094"/>
                    <a:ext cx="354433" cy="384193"/>
                  </a:xfrm>
                  <a:prstGeom prst="diagStripe">
                    <a:avLst/>
                  </a:prstGeom>
                  <a:solidFill>
                    <a:srgbClr val="FFFF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-19390" y="-9527"/>
                    <a:ext cx="4191987" cy="6858000"/>
                    <a:chOff x="-19390" y="-9527"/>
                    <a:chExt cx="4191987" cy="6858000"/>
                  </a:xfrm>
                </p:grpSpPr>
                <p:grpSp>
                  <p:nvGrpSpPr>
                    <p:cNvPr id="55" name="Group 54"/>
                    <p:cNvGrpSpPr/>
                    <p:nvPr/>
                  </p:nvGrpSpPr>
                  <p:grpSpPr>
                    <a:xfrm>
                      <a:off x="-19390" y="-9527"/>
                      <a:ext cx="4191987" cy="6858000"/>
                      <a:chOff x="-85697" y="850"/>
                      <a:chExt cx="4191987" cy="6858000"/>
                    </a:xfrm>
                  </p:grpSpPr>
                  <p:sp>
                    <p:nvSpPr>
                      <p:cNvPr id="67" name="Left Arrow 66"/>
                      <p:cNvSpPr/>
                      <p:nvPr/>
                    </p:nvSpPr>
                    <p:spPr>
                      <a:xfrm rot="2549723">
                        <a:off x="-85697" y="2024743"/>
                        <a:ext cx="2035683" cy="368767"/>
                      </a:xfrm>
                      <a:prstGeom prst="leftArrow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FF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8" name="Explosion 1 67"/>
                      <p:cNvSpPr/>
                      <p:nvPr/>
                    </p:nvSpPr>
                    <p:spPr>
                      <a:xfrm>
                        <a:off x="999182" y="850"/>
                        <a:ext cx="2594142" cy="1501992"/>
                      </a:xfrm>
                      <a:prstGeom prst="irregularSeal1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FF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69" name="Group 68"/>
                      <p:cNvGrpSpPr/>
                      <p:nvPr/>
                    </p:nvGrpSpPr>
                    <p:grpSpPr>
                      <a:xfrm>
                        <a:off x="523706" y="951875"/>
                        <a:ext cx="3582584" cy="5906975"/>
                        <a:chOff x="2388358" y="951025"/>
                        <a:chExt cx="3582584" cy="5906975"/>
                      </a:xfrm>
                    </p:grpSpPr>
                    <p:pic>
                      <p:nvPicPr>
                        <p:cNvPr id="77" name="Picture 10" descr="C:\Users\mater1ml\AppData\Local\Microsoft\Windows\Temporary Internet Files\Content.IE5\YRD2XUJW\MC900437657[1].wmf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3754" y="4946650"/>
                          <a:ext cx="3567188" cy="1911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grpSp>
                      <p:nvGrpSpPr>
                        <p:cNvPr id="78" name="Group 77"/>
                        <p:cNvGrpSpPr/>
                        <p:nvPr/>
                      </p:nvGrpSpPr>
                      <p:grpSpPr>
                        <a:xfrm>
                          <a:off x="2388358" y="1896715"/>
                          <a:ext cx="3359623" cy="2037101"/>
                          <a:chOff x="2620740" y="2209800"/>
                          <a:chExt cx="2941860" cy="1686715"/>
                        </a:xfrm>
                      </p:grpSpPr>
                      <p:sp>
                        <p:nvSpPr>
                          <p:cNvPr id="80" name="Oval 79"/>
                          <p:cNvSpPr/>
                          <p:nvPr/>
                        </p:nvSpPr>
                        <p:spPr>
                          <a:xfrm>
                            <a:off x="2819400" y="2209800"/>
                            <a:ext cx="2743200" cy="1447800"/>
                          </a:xfrm>
                          <a:prstGeom prst="ellipse">
                            <a:avLst/>
                          </a:prstGeom>
                          <a:noFill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pic>
                        <p:nvPicPr>
                          <p:cNvPr id="81" name="Picture 4" descr="C:\Users\mater1ml\AppData\Local\Microsoft\Windows\Temporary Internet Files\Content.IE5\4NF0860B\MC900432591[1].png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29104" y="3039769"/>
                            <a:ext cx="558686" cy="55868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82" name="Picture 4" descr="C:\Users\mater1ml\AppData\Local\Microsoft\Windows\Temporary Internet Files\Content.IE5\4NF0860B\MC900432591[1].png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20740" y="2714023"/>
                            <a:ext cx="558686" cy="55868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83" name="Picture 4" descr="C:\Users\mater1ml\AppData\Local\Microsoft\Windows\Temporary Internet Files\Content.IE5\4NF0860B\MC900432591[1].png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68857" y="3337829"/>
                            <a:ext cx="558686" cy="55868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pic>
                        <p:nvPicPr>
                          <p:cNvPr id="84" name="Picture 4" descr="C:\Users\mater1ml\AppData\Local\Microsoft\Windows\Temporary Internet Files\Content.IE5\4NF0860B\MC900432591[1].png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73508" y="2993366"/>
                            <a:ext cx="558686" cy="55868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grpSp>
                    <p:sp>
                      <p:nvSpPr>
                        <p:cNvPr id="79" name="Down Arrow 78"/>
                        <p:cNvSpPr/>
                        <p:nvPr/>
                      </p:nvSpPr>
                      <p:spPr>
                        <a:xfrm>
                          <a:off x="3700800" y="951025"/>
                          <a:ext cx="860958" cy="4876800"/>
                        </a:xfrm>
                        <a:prstGeom prst="downArrow">
                          <a:avLst/>
                        </a:prstGeom>
                        <a:solidFill>
                          <a:srgbClr val="FFFF00"/>
                        </a:solidFill>
                        <a:ln>
                          <a:solidFill>
                            <a:srgbClr val="FFFF0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70" name="TextBox 69"/>
                      <p:cNvSpPr txBox="1"/>
                      <p:nvPr/>
                    </p:nvSpPr>
                    <p:spPr>
                      <a:xfrm>
                        <a:off x="1856485" y="430025"/>
                        <a:ext cx="820285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b="1" dirty="0" smtClean="0"/>
                          <a:t>SUN</a:t>
                        </a:r>
                        <a:endParaRPr lang="en-US" b="1" dirty="0"/>
                      </a:p>
                    </p:txBody>
                  </p:sp>
                  <p:sp>
                    <p:nvSpPr>
                      <p:cNvPr id="71" name="Rectangle 70"/>
                      <p:cNvSpPr/>
                      <p:nvPr/>
                    </p:nvSpPr>
                    <p:spPr>
                      <a:xfrm>
                        <a:off x="1821979" y="951875"/>
                        <a:ext cx="785779" cy="163573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FF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2" name="Right Arrow 71"/>
                      <p:cNvSpPr/>
                      <p:nvPr/>
                    </p:nvSpPr>
                    <p:spPr>
                      <a:xfrm rot="2631524">
                        <a:off x="2320149" y="2614084"/>
                        <a:ext cx="695492" cy="344186"/>
                      </a:xfrm>
                      <a:prstGeom prst="rightArrow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FF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3" name="Rectangle 72"/>
                      <p:cNvSpPr/>
                      <p:nvPr/>
                    </p:nvSpPr>
                    <p:spPr>
                      <a:xfrm>
                        <a:off x="1991638" y="2565368"/>
                        <a:ext cx="364031" cy="267127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FF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4" name="TextBox 73"/>
                      <p:cNvSpPr txBox="1"/>
                      <p:nvPr/>
                    </p:nvSpPr>
                    <p:spPr>
                      <a:xfrm>
                        <a:off x="2895775" y="2265083"/>
                        <a:ext cx="82028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b="1" dirty="0" smtClean="0"/>
                          <a:t>AIR</a:t>
                        </a:r>
                      </a:p>
                      <a:p>
                        <a:r>
                          <a:rPr lang="en-US" sz="1600" dirty="0" smtClean="0"/>
                          <a:t>____</a:t>
                        </a:r>
                        <a:endParaRPr lang="en-US" sz="1400" dirty="0" smtClean="0"/>
                      </a:p>
                    </p:txBody>
                  </p:sp>
                  <p:sp>
                    <p:nvSpPr>
                      <p:cNvPr id="75" name="TextBox 74"/>
                      <p:cNvSpPr txBox="1"/>
                      <p:nvPr/>
                    </p:nvSpPr>
                    <p:spPr>
                      <a:xfrm>
                        <a:off x="1095354" y="5597842"/>
                        <a:ext cx="1083701" cy="73866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b="1" dirty="0" smtClean="0"/>
                          <a:t>EARTH</a:t>
                        </a:r>
                      </a:p>
                      <a:p>
                        <a:r>
                          <a:rPr lang="en-US" dirty="0" smtClean="0"/>
                          <a:t>      ____</a:t>
                        </a:r>
                        <a:endParaRPr lang="en-US" sz="1400" dirty="0"/>
                      </a:p>
                    </p:txBody>
                  </p:sp>
                  <p:sp>
                    <p:nvSpPr>
                      <p:cNvPr id="76" name="Left Arrow 75"/>
                      <p:cNvSpPr/>
                      <p:nvPr/>
                    </p:nvSpPr>
                    <p:spPr>
                      <a:xfrm rot="3361445">
                        <a:off x="-566380" y="3907219"/>
                        <a:ext cx="3425066" cy="269333"/>
                      </a:xfrm>
                      <a:prstGeom prst="leftArrow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FF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1" name="Group 60"/>
                    <p:cNvGrpSpPr/>
                    <p:nvPr/>
                  </p:nvGrpSpPr>
                  <p:grpSpPr>
                    <a:xfrm>
                      <a:off x="354925" y="965428"/>
                      <a:ext cx="2950993" cy="3699068"/>
                      <a:chOff x="354925" y="965428"/>
                      <a:chExt cx="2950993" cy="3699068"/>
                    </a:xfrm>
                  </p:grpSpPr>
                  <p:pic>
                    <p:nvPicPr>
                      <p:cNvPr id="62" name="Picture 4" descr="C:\Users\mater1ml\AppData\Local\Microsoft\Windows\Temporary Internet Files\Content.IE5\4NF0860B\MC900432591[1]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895" y="1604908"/>
                        <a:ext cx="638023" cy="6747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63" name="Oval 62"/>
                      <p:cNvSpPr/>
                      <p:nvPr/>
                    </p:nvSpPr>
                    <p:spPr>
                      <a:xfrm>
                        <a:off x="354925" y="1910319"/>
                        <a:ext cx="946973" cy="369332"/>
                      </a:xfrm>
                      <a:prstGeom prst="ellipse">
                        <a:avLst/>
                      </a:prstGeom>
                      <a:solidFill>
                        <a:srgbClr val="FFEEBD"/>
                      </a:solidFill>
                      <a:ln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 smtClean="0">
                            <a:solidFill>
                              <a:schemeClr val="tx1"/>
                            </a:solidFill>
                          </a:rPr>
                          <a:t>B___</a:t>
                        </a:r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64" name="Oval 63"/>
                      <p:cNvSpPr/>
                      <p:nvPr/>
                    </p:nvSpPr>
                    <p:spPr>
                      <a:xfrm>
                        <a:off x="784747" y="3925832"/>
                        <a:ext cx="946973" cy="369332"/>
                      </a:xfrm>
                      <a:prstGeom prst="ellipse">
                        <a:avLst/>
                      </a:prstGeom>
                      <a:solidFill>
                        <a:srgbClr val="FFEEBD"/>
                      </a:solidFill>
                      <a:ln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 smtClean="0">
                            <a:solidFill>
                              <a:schemeClr val="tx1"/>
                            </a:solidFill>
                          </a:rPr>
                          <a:t>D___</a:t>
                        </a:r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65" name="Oval 64"/>
                      <p:cNvSpPr/>
                      <p:nvPr/>
                    </p:nvSpPr>
                    <p:spPr>
                      <a:xfrm>
                        <a:off x="1748122" y="4295164"/>
                        <a:ext cx="946973" cy="369332"/>
                      </a:xfrm>
                      <a:prstGeom prst="ellipse">
                        <a:avLst/>
                      </a:prstGeom>
                      <a:solidFill>
                        <a:srgbClr val="FFEEBD"/>
                      </a:solidFill>
                      <a:ln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 smtClean="0">
                            <a:solidFill>
                              <a:schemeClr val="tx1"/>
                            </a:solidFill>
                          </a:rPr>
                          <a:t>C___</a:t>
                        </a:r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66" name="Oval 65"/>
                      <p:cNvSpPr/>
                      <p:nvPr/>
                    </p:nvSpPr>
                    <p:spPr>
                      <a:xfrm>
                        <a:off x="1829944" y="965428"/>
                        <a:ext cx="946973" cy="369332"/>
                      </a:xfrm>
                      <a:prstGeom prst="ellipse">
                        <a:avLst/>
                      </a:prstGeom>
                      <a:solidFill>
                        <a:srgbClr val="FFEEBD"/>
                      </a:solidFill>
                      <a:ln>
                        <a:prstDash val="sysDot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 smtClean="0">
                            <a:solidFill>
                              <a:schemeClr val="tx1"/>
                            </a:solidFill>
                          </a:rPr>
                          <a:t>A___</a:t>
                        </a:r>
                        <a:endParaRPr lang="en-US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46" name="TextBox 45"/>
              <p:cNvSpPr txBox="1"/>
              <p:nvPr/>
            </p:nvSpPr>
            <p:spPr>
              <a:xfrm>
                <a:off x="2063439" y="974955"/>
                <a:ext cx="7913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100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564833" y="1873679"/>
              <a:ext cx="7913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 23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2037372" y="4289302"/>
            <a:ext cx="584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55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42" name="Picture 2" descr="C:\Users\mater1ml\AppData\Local\Microsoft\Windows\Temporary Internet Files\Content.IE5\NJKNHAAL\MC9003262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44725"/>
            <a:ext cx="862663" cy="794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04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4" grpId="0" animBg="1"/>
      <p:bldP spid="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4445001" y="1460443"/>
            <a:ext cx="4320396" cy="2438400"/>
          </a:xfrm>
          <a:prstGeom prst="wedgeRoundRectCallout">
            <a:avLst>
              <a:gd name="adj1" fmla="val 22644"/>
              <a:gd name="adj2" fmla="val -505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That leaves about 22 </a:t>
            </a:r>
            <a:r>
              <a:rPr lang="en-US" sz="2400" b="1" dirty="0" smtClean="0">
                <a:latin typeface="Comic Sans MS" pitchFamily="66" charset="0"/>
              </a:rPr>
              <a:t>parcels </a:t>
            </a:r>
            <a:r>
              <a:rPr lang="en-US" sz="2400" b="1" dirty="0" smtClean="0">
                <a:latin typeface="Comic Sans MS" pitchFamily="66" charset="0"/>
              </a:rPr>
              <a:t>(100-23-55).  </a:t>
            </a:r>
          </a:p>
          <a:p>
            <a:pPr algn="ctr"/>
            <a:r>
              <a:rPr lang="en-US" sz="2400" b="1" dirty="0" smtClean="0">
                <a:latin typeface="Comic Sans MS" pitchFamily="66" charset="0"/>
              </a:rPr>
              <a:t>That energy is absorbed by the air, </a:t>
            </a:r>
          </a:p>
          <a:p>
            <a:pPr algn="ctr"/>
            <a:r>
              <a:rPr lang="en-US" sz="2400" b="1" dirty="0" smtClean="0">
                <a:latin typeface="Comic Sans MS" pitchFamily="66" charset="0"/>
              </a:rPr>
              <a:t>making it warmer.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55" name="Rounded Rectangular Callout 54"/>
          <p:cNvSpPr/>
          <p:nvPr/>
        </p:nvSpPr>
        <p:spPr>
          <a:xfrm>
            <a:off x="4434983" y="1460443"/>
            <a:ext cx="4320396" cy="2438400"/>
          </a:xfrm>
          <a:prstGeom prst="wedgeRoundRectCallout">
            <a:avLst>
              <a:gd name="adj1" fmla="val -74468"/>
              <a:gd name="adj2" fmla="val 53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That leaves about 22 parcels (100-23-55).  </a:t>
            </a:r>
          </a:p>
          <a:p>
            <a:pPr algn="ctr"/>
            <a:r>
              <a:rPr lang="en-US" sz="2400" b="1" dirty="0" smtClean="0">
                <a:latin typeface="Comic Sans MS" pitchFamily="66" charset="0"/>
              </a:rPr>
              <a:t>That energy is absorbed by the air, </a:t>
            </a:r>
          </a:p>
          <a:p>
            <a:pPr algn="ctr"/>
            <a:r>
              <a:rPr lang="en-US" sz="2400" b="1" dirty="0" smtClean="0">
                <a:latin typeface="Comic Sans MS" pitchFamily="66" charset="0"/>
              </a:rPr>
              <a:t>making it warmer.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-69961" y="0"/>
            <a:ext cx="4191987" cy="6858000"/>
            <a:chOff x="-69961" y="0"/>
            <a:chExt cx="4191987" cy="6858000"/>
          </a:xfrm>
        </p:grpSpPr>
        <p:grpSp>
          <p:nvGrpSpPr>
            <p:cNvPr id="40" name="Group 39"/>
            <p:cNvGrpSpPr/>
            <p:nvPr/>
          </p:nvGrpSpPr>
          <p:grpSpPr>
            <a:xfrm>
              <a:off x="-69961" y="0"/>
              <a:ext cx="4191987" cy="6858000"/>
              <a:chOff x="-69961" y="0"/>
              <a:chExt cx="4191987" cy="6858000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-69961" y="0"/>
                <a:ext cx="4191987" cy="6858000"/>
                <a:chOff x="-69961" y="0"/>
                <a:chExt cx="4191987" cy="6858000"/>
              </a:xfrm>
            </p:grpSpPr>
            <p:grpSp>
              <p:nvGrpSpPr>
                <p:cNvPr id="47" name="Group 46"/>
                <p:cNvGrpSpPr/>
                <p:nvPr/>
              </p:nvGrpSpPr>
              <p:grpSpPr>
                <a:xfrm>
                  <a:off x="-69961" y="0"/>
                  <a:ext cx="4191987" cy="6858000"/>
                  <a:chOff x="-69961" y="0"/>
                  <a:chExt cx="4191987" cy="6858000"/>
                </a:xfrm>
              </p:grpSpPr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0" y="648192"/>
                    <a:ext cx="926229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 dirty="0" smtClean="0"/>
                      <a:t>OUTER SPACE</a:t>
                    </a:r>
                    <a:endParaRPr lang="en-US" sz="1600" b="1" dirty="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-69961" y="0"/>
                    <a:ext cx="4191987" cy="6858000"/>
                    <a:chOff x="-19390" y="-9527"/>
                    <a:chExt cx="4191987" cy="6858000"/>
                  </a:xfrm>
                </p:grpSpPr>
                <p:sp>
                  <p:nvSpPr>
                    <p:cNvPr id="56" name="Diagonal Stripe 55"/>
                    <p:cNvSpPr/>
                    <p:nvPr/>
                  </p:nvSpPr>
                  <p:spPr>
                    <a:xfrm>
                      <a:off x="1725238" y="2536094"/>
                      <a:ext cx="354433" cy="384193"/>
                    </a:xfrm>
                    <a:prstGeom prst="diagStripe">
                      <a:avLst/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57" name="Group 56"/>
                    <p:cNvGrpSpPr/>
                    <p:nvPr/>
                  </p:nvGrpSpPr>
                  <p:grpSpPr>
                    <a:xfrm>
                      <a:off x="-19390" y="-9527"/>
                      <a:ext cx="4191987" cy="6858000"/>
                      <a:chOff x="-19390" y="-9527"/>
                      <a:chExt cx="4191987" cy="6858000"/>
                    </a:xfrm>
                  </p:grpSpPr>
                  <p:grpSp>
                    <p:nvGrpSpPr>
                      <p:cNvPr id="64" name="Group 63"/>
                      <p:cNvGrpSpPr/>
                      <p:nvPr/>
                    </p:nvGrpSpPr>
                    <p:grpSpPr>
                      <a:xfrm>
                        <a:off x="-19390" y="-9527"/>
                        <a:ext cx="4191987" cy="6858000"/>
                        <a:chOff x="-85697" y="850"/>
                        <a:chExt cx="4191987" cy="6858000"/>
                      </a:xfrm>
                    </p:grpSpPr>
                    <p:sp>
                      <p:nvSpPr>
                        <p:cNvPr id="72" name="Left Arrow 71"/>
                        <p:cNvSpPr/>
                        <p:nvPr/>
                      </p:nvSpPr>
                      <p:spPr>
                        <a:xfrm rot="2549723">
                          <a:off x="-85697" y="2024743"/>
                          <a:ext cx="2035683" cy="368767"/>
                        </a:xfrm>
                        <a:prstGeom prst="leftArrow">
                          <a:avLst/>
                        </a:prstGeom>
                        <a:solidFill>
                          <a:srgbClr val="FFFF00"/>
                        </a:solidFill>
                        <a:ln>
                          <a:solidFill>
                            <a:srgbClr val="FFFF0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3" name="Explosion 1 72"/>
                        <p:cNvSpPr/>
                        <p:nvPr/>
                      </p:nvSpPr>
                      <p:spPr>
                        <a:xfrm>
                          <a:off x="999182" y="850"/>
                          <a:ext cx="2594142" cy="1501992"/>
                        </a:xfrm>
                        <a:prstGeom prst="irregularSeal1">
                          <a:avLst/>
                        </a:prstGeom>
                        <a:solidFill>
                          <a:srgbClr val="FFFF00"/>
                        </a:solidFill>
                        <a:ln>
                          <a:solidFill>
                            <a:srgbClr val="FFFF0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grpSp>
                      <p:nvGrpSpPr>
                        <p:cNvPr id="74" name="Group 73"/>
                        <p:cNvGrpSpPr/>
                        <p:nvPr/>
                      </p:nvGrpSpPr>
                      <p:grpSpPr>
                        <a:xfrm>
                          <a:off x="523706" y="951875"/>
                          <a:ext cx="3582584" cy="5906975"/>
                          <a:chOff x="2388358" y="951025"/>
                          <a:chExt cx="3582584" cy="5906975"/>
                        </a:xfrm>
                      </p:grpSpPr>
                      <p:pic>
                        <p:nvPicPr>
                          <p:cNvPr id="82" name="Picture 10" descr="C:\Users\mater1ml\AppData\Local\Microsoft\Windows\Temporary Internet Files\Content.IE5\YRD2XUJW\MC900437657[1].wmf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03754" y="4946650"/>
                            <a:ext cx="3567188" cy="19113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grpSp>
                        <p:nvGrpSpPr>
                          <p:cNvPr id="83" name="Group 82"/>
                          <p:cNvGrpSpPr/>
                          <p:nvPr/>
                        </p:nvGrpSpPr>
                        <p:grpSpPr>
                          <a:xfrm>
                            <a:off x="2388358" y="1896715"/>
                            <a:ext cx="3359623" cy="2037101"/>
                            <a:chOff x="2620740" y="2209800"/>
                            <a:chExt cx="2941860" cy="1686715"/>
                          </a:xfrm>
                        </p:grpSpPr>
                        <p:sp>
                          <p:nvSpPr>
                            <p:cNvPr id="85" name="Oval 84"/>
                            <p:cNvSpPr/>
                            <p:nvPr/>
                          </p:nvSpPr>
                          <p:spPr>
                            <a:xfrm>
                              <a:off x="2819400" y="2209800"/>
                              <a:ext cx="2743200" cy="1447800"/>
                            </a:xfrm>
                            <a:prstGeom prst="ellipse">
                              <a:avLst/>
                            </a:prstGeom>
                            <a:noFill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pic>
                          <p:nvPicPr>
                            <p:cNvPr id="86" name="Picture 4" descr="C:\Users\mater1ml\AppData\Local\Microsoft\Windows\Temporary Internet Files\Content.IE5\4NF0860B\MC900432591[1]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229104" y="3039769"/>
                              <a:ext cx="558686" cy="55868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pic>
                          <p:nvPicPr>
                            <p:cNvPr id="87" name="Picture 4" descr="C:\Users\mater1ml\AppData\Local\Microsoft\Windows\Temporary Internet Files\Content.IE5\4NF0860B\MC900432591[1]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20740" y="2714023"/>
                              <a:ext cx="558686" cy="55868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pic>
                          <p:nvPicPr>
                            <p:cNvPr id="88" name="Picture 4" descr="C:\Users\mater1ml\AppData\Local\Microsoft\Windows\Temporary Internet Files\Content.IE5\4NF0860B\MC900432591[1]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368857" y="3337829"/>
                              <a:ext cx="558686" cy="55868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pic>
                          <p:nvPicPr>
                            <p:cNvPr id="89" name="Picture 4" descr="C:\Users\mater1ml\AppData\Local\Microsoft\Windows\Temporary Internet Files\Content.IE5\4NF0860B\MC900432591[1]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973508" y="2993366"/>
                              <a:ext cx="558686" cy="55868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grpSp>
                      <p:sp>
                        <p:nvSpPr>
                          <p:cNvPr id="84" name="Down Arrow 83"/>
                          <p:cNvSpPr/>
                          <p:nvPr/>
                        </p:nvSpPr>
                        <p:spPr>
                          <a:xfrm>
                            <a:off x="3700800" y="951025"/>
                            <a:ext cx="860958" cy="4876800"/>
                          </a:xfrm>
                          <a:prstGeom prst="downArrow">
                            <a:avLst/>
                          </a:prstGeom>
                          <a:solidFill>
                            <a:srgbClr val="FFFF00"/>
                          </a:solidFill>
                          <a:ln>
                            <a:solidFill>
                              <a:srgbClr val="FFFF0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75" name="TextBox 74"/>
                        <p:cNvSpPr txBox="1"/>
                        <p:nvPr/>
                      </p:nvSpPr>
                      <p:spPr>
                        <a:xfrm>
                          <a:off x="1856485" y="430025"/>
                          <a:ext cx="820285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400" b="1" dirty="0" smtClean="0"/>
                            <a:t>SUN</a:t>
                          </a:r>
                          <a:endParaRPr lang="en-US" b="1" dirty="0"/>
                        </a:p>
                      </p:txBody>
                    </p:sp>
                    <p:sp>
                      <p:nvSpPr>
                        <p:cNvPr id="76" name="Rectangle 75"/>
                        <p:cNvSpPr/>
                        <p:nvPr/>
                      </p:nvSpPr>
                      <p:spPr>
                        <a:xfrm>
                          <a:off x="1821979" y="951875"/>
                          <a:ext cx="785779" cy="1635732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solidFill>
                            <a:srgbClr val="FFFF0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7" name="Right Arrow 76"/>
                        <p:cNvSpPr/>
                        <p:nvPr/>
                      </p:nvSpPr>
                      <p:spPr>
                        <a:xfrm rot="2631524">
                          <a:off x="2320149" y="2614084"/>
                          <a:ext cx="695492" cy="344186"/>
                        </a:xfrm>
                        <a:prstGeom prst="rightArrow">
                          <a:avLst/>
                        </a:prstGeom>
                        <a:solidFill>
                          <a:srgbClr val="FFFF00"/>
                        </a:solidFill>
                        <a:ln>
                          <a:solidFill>
                            <a:srgbClr val="FFFF0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8" name="Rectangle 77"/>
                        <p:cNvSpPr/>
                        <p:nvPr/>
                      </p:nvSpPr>
                      <p:spPr>
                        <a:xfrm>
                          <a:off x="1991638" y="2565368"/>
                          <a:ext cx="364031" cy="2671274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solidFill>
                            <a:srgbClr val="FFFF0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9" name="TextBox 78"/>
                        <p:cNvSpPr txBox="1"/>
                        <p:nvPr/>
                      </p:nvSpPr>
                      <p:spPr>
                        <a:xfrm>
                          <a:off x="2895775" y="2265083"/>
                          <a:ext cx="82028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400" b="1" dirty="0" smtClean="0"/>
                            <a:t>AIR</a:t>
                          </a:r>
                        </a:p>
                        <a:p>
                          <a:r>
                            <a:rPr lang="en-US" sz="1600" dirty="0" smtClean="0"/>
                            <a:t>____</a:t>
                          </a:r>
                          <a:endParaRPr lang="en-US" sz="1400" dirty="0" smtClean="0"/>
                        </a:p>
                      </p:txBody>
                    </p:sp>
                    <p:sp>
                      <p:nvSpPr>
                        <p:cNvPr id="80" name="TextBox 79"/>
                        <p:cNvSpPr txBox="1"/>
                        <p:nvPr/>
                      </p:nvSpPr>
                      <p:spPr>
                        <a:xfrm>
                          <a:off x="1095354" y="5597842"/>
                          <a:ext cx="1083701" cy="73866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400" b="1" dirty="0" smtClean="0"/>
                            <a:t>EARTH</a:t>
                          </a:r>
                        </a:p>
                        <a:p>
                          <a:r>
                            <a:rPr lang="en-US" dirty="0" smtClean="0"/>
                            <a:t>      ____</a:t>
                          </a:r>
                          <a:endParaRPr lang="en-US" sz="1400" dirty="0"/>
                        </a:p>
                      </p:txBody>
                    </p:sp>
                    <p:sp>
                      <p:nvSpPr>
                        <p:cNvPr id="81" name="Left Arrow 80"/>
                        <p:cNvSpPr/>
                        <p:nvPr/>
                      </p:nvSpPr>
                      <p:spPr>
                        <a:xfrm rot="3361445">
                          <a:off x="-566380" y="3907219"/>
                          <a:ext cx="3425066" cy="269333"/>
                        </a:xfrm>
                        <a:prstGeom prst="leftArrow">
                          <a:avLst/>
                        </a:prstGeom>
                        <a:solidFill>
                          <a:srgbClr val="FFFF00"/>
                        </a:solidFill>
                        <a:ln>
                          <a:solidFill>
                            <a:srgbClr val="FFFF0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>
                        <a:off x="354925" y="965428"/>
                        <a:ext cx="2950993" cy="3699068"/>
                        <a:chOff x="354925" y="965428"/>
                        <a:chExt cx="2950993" cy="3699068"/>
                      </a:xfrm>
                    </p:grpSpPr>
                    <p:pic>
                      <p:nvPicPr>
                        <p:cNvPr id="67" name="Picture 4" descr="C:\Users\mater1ml\AppData\Local\Microsoft\Windows\Temporary Internet Files\Content.IE5\4NF0860B\MC900432591[1].pn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7895" y="1604908"/>
                          <a:ext cx="638023" cy="6747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  <p:sp>
                      <p:nvSpPr>
                        <p:cNvPr id="68" name="Oval 67"/>
                        <p:cNvSpPr/>
                        <p:nvPr/>
                      </p:nvSpPr>
                      <p:spPr>
                        <a:xfrm>
                          <a:off x="354925" y="1910319"/>
                          <a:ext cx="946973" cy="369332"/>
                        </a:xfrm>
                        <a:prstGeom prst="ellipse">
                          <a:avLst/>
                        </a:prstGeom>
                        <a:solidFill>
                          <a:srgbClr val="FFEEBD"/>
                        </a:solidFill>
                        <a:ln>
                          <a:prstDash val="sysDot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B___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9" name="Oval 68"/>
                        <p:cNvSpPr/>
                        <p:nvPr/>
                      </p:nvSpPr>
                      <p:spPr>
                        <a:xfrm>
                          <a:off x="784747" y="3925832"/>
                          <a:ext cx="946973" cy="369332"/>
                        </a:xfrm>
                        <a:prstGeom prst="ellipse">
                          <a:avLst/>
                        </a:prstGeom>
                        <a:solidFill>
                          <a:srgbClr val="FFEEBD"/>
                        </a:solidFill>
                        <a:ln>
                          <a:prstDash val="sysDot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D___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0" name="Oval 69"/>
                        <p:cNvSpPr/>
                        <p:nvPr/>
                      </p:nvSpPr>
                      <p:spPr>
                        <a:xfrm>
                          <a:off x="1748122" y="4295164"/>
                          <a:ext cx="946973" cy="369332"/>
                        </a:xfrm>
                        <a:prstGeom prst="ellipse">
                          <a:avLst/>
                        </a:prstGeom>
                        <a:solidFill>
                          <a:srgbClr val="FFEEBD"/>
                        </a:solidFill>
                        <a:ln>
                          <a:prstDash val="sysDot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C___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1" name="Oval 70"/>
                        <p:cNvSpPr/>
                        <p:nvPr/>
                      </p:nvSpPr>
                      <p:spPr>
                        <a:xfrm>
                          <a:off x="1829944" y="965428"/>
                          <a:ext cx="946973" cy="369332"/>
                        </a:xfrm>
                        <a:prstGeom prst="ellipse">
                          <a:avLst/>
                        </a:prstGeom>
                        <a:solidFill>
                          <a:srgbClr val="FFEEBD"/>
                        </a:solidFill>
                        <a:ln>
                          <a:prstDash val="sysDot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A___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</p:grpSp>
              </p:grpSp>
            </p:grpSp>
            <p:sp>
              <p:nvSpPr>
                <p:cNvPr id="48" name="TextBox 47"/>
                <p:cNvSpPr txBox="1"/>
                <p:nvPr/>
              </p:nvSpPr>
              <p:spPr>
                <a:xfrm>
                  <a:off x="2063439" y="974955"/>
                  <a:ext cx="79137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FF0000"/>
                      </a:solidFill>
                    </a:rPr>
                    <a:t>100</a:t>
                  </a:r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>
                <a:off x="564834" y="1873679"/>
                <a:ext cx="6126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 23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2037372" y="4289302"/>
              <a:ext cx="5847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 55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2932697" y="2615633"/>
            <a:ext cx="612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22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43" name="Picture 2" descr="C:\Users\mater1ml\AppData\Local\Microsoft\Windows\Temporary Internet Files\Content.IE5\NJKNHAAL\MC9003262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44725"/>
            <a:ext cx="862663" cy="794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3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4598043" y="1356079"/>
            <a:ext cx="4320396" cy="1824346"/>
          </a:xfrm>
          <a:prstGeom prst="wedgeRoundRectCallout">
            <a:avLst>
              <a:gd name="adj1" fmla="val 22644"/>
              <a:gd name="adj2" fmla="val -505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Some </a:t>
            </a:r>
            <a:r>
              <a:rPr lang="en-US" sz="2400" b="1" dirty="0">
                <a:latin typeface="Comic Sans MS" pitchFamily="66" charset="0"/>
              </a:rPr>
              <a:t>sunlight just bounces off the surface of the earth and goes back out to outer space</a:t>
            </a:r>
            <a:r>
              <a:rPr lang="en-US" sz="2400" b="1" dirty="0" smtClean="0">
                <a:latin typeface="Comic Sans MS" pitchFamily="66" charset="0"/>
              </a:rPr>
              <a:t>.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lowchart: Punched Tape 8"/>
          <p:cNvSpPr/>
          <p:nvPr/>
        </p:nvSpPr>
        <p:spPr>
          <a:xfrm>
            <a:off x="4343400" y="4489357"/>
            <a:ext cx="4398370" cy="2216243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00" b="1" i="1" dirty="0" smtClean="0">
                <a:solidFill>
                  <a:schemeClr val="tx1"/>
                </a:solidFill>
              </a:rPr>
              <a:t>		</a:t>
            </a:r>
            <a:r>
              <a:rPr lang="en-US" sz="200" b="1" i="1" dirty="0" smtClean="0">
                <a:solidFill>
                  <a:schemeClr val="tx1"/>
                </a:solidFill>
              </a:rPr>
              <a:t>    </a:t>
            </a:r>
            <a:endParaRPr lang="en-US" sz="100" b="1" i="1" dirty="0">
              <a:solidFill>
                <a:schemeClr val="tx1"/>
              </a:solidFill>
            </a:endParaRPr>
          </a:p>
          <a:p>
            <a:r>
              <a:rPr lang="en-US" sz="2000" b="1" i="1" dirty="0" smtClean="0">
                <a:solidFill>
                  <a:schemeClr val="tx1"/>
                </a:solidFill>
              </a:rPr>
              <a:t>		      This </a:t>
            </a:r>
            <a:r>
              <a:rPr lang="en-US" sz="2000" b="1" i="1" dirty="0" smtClean="0">
                <a:solidFill>
                  <a:schemeClr val="tx1"/>
                </a:solidFill>
              </a:rPr>
              <a:t>is an average.  Dark soil and water reflect less sunlight than white clouds do.  The arrow for reflection from the earth is therefore thinner than the one for reflection from clouds..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-69961" y="0"/>
            <a:ext cx="4191987" cy="6858000"/>
            <a:chOff x="-69961" y="0"/>
            <a:chExt cx="4191987" cy="6858000"/>
          </a:xfrm>
        </p:grpSpPr>
        <p:grpSp>
          <p:nvGrpSpPr>
            <p:cNvPr id="47" name="Group 46"/>
            <p:cNvGrpSpPr/>
            <p:nvPr/>
          </p:nvGrpSpPr>
          <p:grpSpPr>
            <a:xfrm>
              <a:off x="-69961" y="0"/>
              <a:ext cx="4191987" cy="6858000"/>
              <a:chOff x="-69961" y="0"/>
              <a:chExt cx="4191987" cy="6858000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-69961" y="0"/>
                <a:ext cx="4191987" cy="6858000"/>
                <a:chOff x="-69961" y="0"/>
                <a:chExt cx="4191987" cy="6858000"/>
              </a:xfrm>
            </p:grpSpPr>
            <p:grpSp>
              <p:nvGrpSpPr>
                <p:cNvPr id="61" name="Group 60"/>
                <p:cNvGrpSpPr/>
                <p:nvPr/>
              </p:nvGrpSpPr>
              <p:grpSpPr>
                <a:xfrm>
                  <a:off x="-69961" y="0"/>
                  <a:ext cx="4191987" cy="6858000"/>
                  <a:chOff x="-69961" y="0"/>
                  <a:chExt cx="4191987" cy="6858000"/>
                </a:xfrm>
              </p:grpSpPr>
              <p:grpSp>
                <p:nvGrpSpPr>
                  <p:cNvPr id="69" name="Group 68"/>
                  <p:cNvGrpSpPr/>
                  <p:nvPr/>
                </p:nvGrpSpPr>
                <p:grpSpPr>
                  <a:xfrm>
                    <a:off x="-69961" y="0"/>
                    <a:ext cx="4191987" cy="6858000"/>
                    <a:chOff x="-69961" y="0"/>
                    <a:chExt cx="4191987" cy="6858000"/>
                  </a:xfrm>
                </p:grpSpPr>
                <p:sp>
                  <p:nvSpPr>
                    <p:cNvPr id="74" name="TextBox 73"/>
                    <p:cNvSpPr txBox="1"/>
                    <p:nvPr/>
                  </p:nvSpPr>
                  <p:spPr>
                    <a:xfrm>
                      <a:off x="0" y="648192"/>
                      <a:ext cx="926229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2000" b="1" dirty="0" smtClean="0"/>
                        <a:t>OUTER SPACE</a:t>
                      </a:r>
                      <a:endParaRPr lang="en-US" sz="1600" b="1" dirty="0"/>
                    </a:p>
                  </p:txBody>
                </p:sp>
                <p:grpSp>
                  <p:nvGrpSpPr>
                    <p:cNvPr id="75" name="Group 74"/>
                    <p:cNvGrpSpPr/>
                    <p:nvPr/>
                  </p:nvGrpSpPr>
                  <p:grpSpPr>
                    <a:xfrm>
                      <a:off x="-69961" y="0"/>
                      <a:ext cx="4191987" cy="6858000"/>
                      <a:chOff x="-19390" y="-9527"/>
                      <a:chExt cx="4191987" cy="6858000"/>
                    </a:xfrm>
                  </p:grpSpPr>
                  <p:sp>
                    <p:nvSpPr>
                      <p:cNvPr id="76" name="Diagonal Stripe 75"/>
                      <p:cNvSpPr/>
                      <p:nvPr/>
                    </p:nvSpPr>
                    <p:spPr>
                      <a:xfrm>
                        <a:off x="1725238" y="2536094"/>
                        <a:ext cx="354433" cy="384193"/>
                      </a:xfrm>
                      <a:prstGeom prst="diagStripe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grpSp>
                    <p:nvGrpSpPr>
                      <p:cNvPr id="77" name="Group 76"/>
                      <p:cNvGrpSpPr/>
                      <p:nvPr/>
                    </p:nvGrpSpPr>
                    <p:grpSpPr>
                      <a:xfrm>
                        <a:off x="-19390" y="-9527"/>
                        <a:ext cx="4191987" cy="6858000"/>
                        <a:chOff x="-19390" y="-9527"/>
                        <a:chExt cx="4191987" cy="6858000"/>
                      </a:xfrm>
                    </p:grpSpPr>
                    <p:grpSp>
                      <p:nvGrpSpPr>
                        <p:cNvPr id="78" name="Group 77"/>
                        <p:cNvGrpSpPr/>
                        <p:nvPr/>
                      </p:nvGrpSpPr>
                      <p:grpSpPr>
                        <a:xfrm>
                          <a:off x="-19390" y="-9527"/>
                          <a:ext cx="4191987" cy="6858000"/>
                          <a:chOff x="-85697" y="850"/>
                          <a:chExt cx="4191987" cy="6858000"/>
                        </a:xfrm>
                      </p:grpSpPr>
                      <p:sp>
                        <p:nvSpPr>
                          <p:cNvPr id="85" name="Left Arrow 84"/>
                          <p:cNvSpPr/>
                          <p:nvPr/>
                        </p:nvSpPr>
                        <p:spPr>
                          <a:xfrm rot="2549723">
                            <a:off x="-85697" y="2024743"/>
                            <a:ext cx="2035683" cy="368767"/>
                          </a:xfrm>
                          <a:prstGeom prst="leftArrow">
                            <a:avLst/>
                          </a:prstGeom>
                          <a:solidFill>
                            <a:srgbClr val="FFFF00"/>
                          </a:solidFill>
                          <a:ln>
                            <a:solidFill>
                              <a:srgbClr val="FFFF0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86" name="Explosion 1 85"/>
                          <p:cNvSpPr/>
                          <p:nvPr/>
                        </p:nvSpPr>
                        <p:spPr>
                          <a:xfrm>
                            <a:off x="999182" y="850"/>
                            <a:ext cx="2594142" cy="1501992"/>
                          </a:xfrm>
                          <a:prstGeom prst="irregularSeal1">
                            <a:avLst/>
                          </a:prstGeom>
                          <a:solidFill>
                            <a:srgbClr val="FFFF00"/>
                          </a:solidFill>
                          <a:ln>
                            <a:solidFill>
                              <a:srgbClr val="FFFF0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grpSp>
                        <p:nvGrpSpPr>
                          <p:cNvPr id="87" name="Group 86"/>
                          <p:cNvGrpSpPr/>
                          <p:nvPr/>
                        </p:nvGrpSpPr>
                        <p:grpSpPr>
                          <a:xfrm>
                            <a:off x="523706" y="951875"/>
                            <a:ext cx="3582584" cy="5906975"/>
                            <a:chOff x="2388358" y="951025"/>
                            <a:chExt cx="3582584" cy="5906975"/>
                          </a:xfrm>
                        </p:grpSpPr>
                        <p:pic>
                          <p:nvPicPr>
                            <p:cNvPr id="95" name="Picture 10" descr="C:\Users\mater1ml\AppData\Local\Microsoft\Windows\Temporary Internet Files\Content.IE5\YRD2XUJW\MC900437657[1].wmf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403754" y="4946650"/>
                              <a:ext cx="3567188" cy="191135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grpSp>
                          <p:nvGrpSpPr>
                            <p:cNvPr id="96" name="Group 95"/>
                            <p:cNvGrpSpPr/>
                            <p:nvPr/>
                          </p:nvGrpSpPr>
                          <p:grpSpPr>
                            <a:xfrm>
                              <a:off x="2388358" y="1896715"/>
                              <a:ext cx="3359623" cy="2037101"/>
                              <a:chOff x="2620740" y="2209800"/>
                              <a:chExt cx="2941860" cy="1686715"/>
                            </a:xfrm>
                          </p:grpSpPr>
                          <p:sp>
                            <p:nvSpPr>
                              <p:cNvPr id="98" name="Oval 97"/>
                              <p:cNvSpPr/>
                              <p:nvPr/>
                            </p:nvSpPr>
                            <p:spPr>
                              <a:xfrm>
                                <a:off x="2819400" y="2209800"/>
                                <a:ext cx="2743200" cy="1447800"/>
                              </a:xfrm>
                              <a:prstGeom prst="ellipse">
                                <a:avLst/>
                              </a:prstGeom>
                              <a:noFill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  <p:pic>
                            <p:nvPicPr>
                              <p:cNvPr id="99" name="Picture 4" descr="C:\Users\mater1ml\AppData\Local\Microsoft\Windows\Temporary Internet Files\Content.IE5\4NF0860B\MC900432591[1].png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229104" y="3039769"/>
                                <a:ext cx="558686" cy="558686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  <p:pic>
                            <p:nvPicPr>
                              <p:cNvPr id="100" name="Picture 4" descr="C:\Users\mater1ml\AppData\Local\Microsoft\Windows\Temporary Internet Files\Content.IE5\4NF0860B\MC900432591[1].png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620740" y="2714023"/>
                                <a:ext cx="558686" cy="558686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  <p:pic>
                            <p:nvPicPr>
                              <p:cNvPr id="101" name="Picture 4" descr="C:\Users\mater1ml\AppData\Local\Microsoft\Windows\Temporary Internet Files\Content.IE5\4NF0860B\MC900432591[1].png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368857" y="3337829"/>
                                <a:ext cx="558686" cy="558686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  <p:pic>
                            <p:nvPicPr>
                              <p:cNvPr id="102" name="Picture 4" descr="C:\Users\mater1ml\AppData\Local\Microsoft\Windows\Temporary Internet Files\Content.IE5\4NF0860B\MC900432591[1].png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973508" y="2993366"/>
                                <a:ext cx="558686" cy="558686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grpSp>
                        <p:sp>
                          <p:nvSpPr>
                            <p:cNvPr id="97" name="Down Arrow 96"/>
                            <p:cNvSpPr/>
                            <p:nvPr/>
                          </p:nvSpPr>
                          <p:spPr>
                            <a:xfrm>
                              <a:off x="3700800" y="951025"/>
                              <a:ext cx="860958" cy="4876800"/>
                            </a:xfrm>
                            <a:prstGeom prst="downArrow">
                              <a:avLst/>
                            </a:prstGeom>
                            <a:solidFill>
                              <a:srgbClr val="FFFF00"/>
                            </a:solidFill>
                            <a:ln>
                              <a:solidFill>
                                <a:srgbClr val="FFFF00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</p:grpSp>
                      <p:sp>
                        <p:nvSpPr>
                          <p:cNvPr id="88" name="TextBox 87"/>
                          <p:cNvSpPr txBox="1"/>
                          <p:nvPr/>
                        </p:nvSpPr>
                        <p:spPr>
                          <a:xfrm>
                            <a:off x="1856485" y="430025"/>
                            <a:ext cx="820285" cy="46166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US" sz="2400" b="1" dirty="0" smtClean="0"/>
                              <a:t>SUN</a:t>
                            </a:r>
                            <a:endParaRPr lang="en-US" b="1" dirty="0"/>
                          </a:p>
                        </p:txBody>
                      </p:sp>
                      <p:sp>
                        <p:nvSpPr>
                          <p:cNvPr id="89" name="Rectangle 88"/>
                          <p:cNvSpPr/>
                          <p:nvPr/>
                        </p:nvSpPr>
                        <p:spPr>
                          <a:xfrm>
                            <a:off x="1821979" y="951875"/>
                            <a:ext cx="785779" cy="1635732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  <a:ln>
                            <a:solidFill>
                              <a:srgbClr val="FFFF0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0" name="Right Arrow 89"/>
                          <p:cNvSpPr/>
                          <p:nvPr/>
                        </p:nvSpPr>
                        <p:spPr>
                          <a:xfrm rot="2631524">
                            <a:off x="2320149" y="2614084"/>
                            <a:ext cx="695492" cy="344186"/>
                          </a:xfrm>
                          <a:prstGeom prst="rightArrow">
                            <a:avLst/>
                          </a:prstGeom>
                          <a:solidFill>
                            <a:srgbClr val="FFFF00"/>
                          </a:solidFill>
                          <a:ln>
                            <a:solidFill>
                              <a:srgbClr val="FFFF0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1" name="Rectangle 90"/>
                          <p:cNvSpPr/>
                          <p:nvPr/>
                        </p:nvSpPr>
                        <p:spPr>
                          <a:xfrm>
                            <a:off x="1991638" y="2565368"/>
                            <a:ext cx="364031" cy="2671274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  <a:ln>
                            <a:solidFill>
                              <a:srgbClr val="FFFF0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92" name="TextBox 91"/>
                          <p:cNvSpPr txBox="1"/>
                          <p:nvPr/>
                        </p:nvSpPr>
                        <p:spPr>
                          <a:xfrm>
                            <a:off x="2895775" y="2265083"/>
                            <a:ext cx="820285" cy="707886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US" sz="2400" b="1" dirty="0" smtClean="0"/>
                              <a:t>AIR</a:t>
                            </a:r>
                          </a:p>
                          <a:p>
                            <a:r>
                              <a:rPr lang="en-US" sz="1600" dirty="0" smtClean="0"/>
                              <a:t>____</a:t>
                            </a:r>
                            <a:endParaRPr lang="en-US" sz="1400" dirty="0" smtClean="0"/>
                          </a:p>
                        </p:txBody>
                      </p:sp>
                      <p:sp>
                        <p:nvSpPr>
                          <p:cNvPr id="93" name="TextBox 92"/>
                          <p:cNvSpPr txBox="1"/>
                          <p:nvPr/>
                        </p:nvSpPr>
                        <p:spPr>
                          <a:xfrm>
                            <a:off x="1095354" y="5597842"/>
                            <a:ext cx="1083701" cy="73866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US" sz="2400" b="1" dirty="0" smtClean="0"/>
                              <a:t>EARTH</a:t>
                            </a:r>
                          </a:p>
                          <a:p>
                            <a:r>
                              <a:rPr lang="en-US" dirty="0" smtClean="0"/>
                              <a:t>      ____</a:t>
                            </a:r>
                            <a:endParaRPr lang="en-US" sz="1400" dirty="0"/>
                          </a:p>
                        </p:txBody>
                      </p:sp>
                      <p:sp>
                        <p:nvSpPr>
                          <p:cNvPr id="94" name="Left Arrow 93"/>
                          <p:cNvSpPr/>
                          <p:nvPr/>
                        </p:nvSpPr>
                        <p:spPr>
                          <a:xfrm rot="3361445">
                            <a:off x="-566380" y="3907219"/>
                            <a:ext cx="3425066" cy="269333"/>
                          </a:xfrm>
                          <a:prstGeom prst="leftArrow">
                            <a:avLst/>
                          </a:prstGeom>
                          <a:solidFill>
                            <a:srgbClr val="FFFF00"/>
                          </a:solidFill>
                          <a:ln>
                            <a:solidFill>
                              <a:srgbClr val="FFFF0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79" name="Group 78"/>
                        <p:cNvGrpSpPr/>
                        <p:nvPr/>
                      </p:nvGrpSpPr>
                      <p:grpSpPr>
                        <a:xfrm>
                          <a:off x="354925" y="965428"/>
                          <a:ext cx="2950993" cy="3699068"/>
                          <a:chOff x="354925" y="965428"/>
                          <a:chExt cx="2950993" cy="3699068"/>
                        </a:xfrm>
                      </p:grpSpPr>
                      <p:pic>
                        <p:nvPicPr>
                          <p:cNvPr id="80" name="Picture 4" descr="C:\Users\mater1ml\AppData\Local\Microsoft\Windows\Temporary Internet Files\Content.IE5\4NF0860B\MC900432591[1].png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67895" y="1604908"/>
                            <a:ext cx="638023" cy="67474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  <p:sp>
                        <p:nvSpPr>
                          <p:cNvPr id="81" name="Oval 80"/>
                          <p:cNvSpPr/>
                          <p:nvPr/>
                        </p:nvSpPr>
                        <p:spPr>
                          <a:xfrm>
                            <a:off x="354925" y="1910319"/>
                            <a:ext cx="946973" cy="369332"/>
                          </a:xfrm>
                          <a:prstGeom prst="ellipse">
                            <a:avLst/>
                          </a:prstGeom>
                          <a:solidFill>
                            <a:srgbClr val="FFEEBD"/>
                          </a:solidFill>
                          <a:ln>
                            <a:prstDash val="sysDot"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 smtClean="0">
                                <a:solidFill>
                                  <a:schemeClr val="tx1"/>
                                </a:solidFill>
                              </a:rPr>
                              <a:t>B___</a:t>
                            </a:r>
                            <a:endParaRPr lang="en-US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82" name="Oval 81"/>
                          <p:cNvSpPr/>
                          <p:nvPr/>
                        </p:nvSpPr>
                        <p:spPr>
                          <a:xfrm>
                            <a:off x="784747" y="3925832"/>
                            <a:ext cx="946973" cy="369332"/>
                          </a:xfrm>
                          <a:prstGeom prst="ellipse">
                            <a:avLst/>
                          </a:prstGeom>
                          <a:solidFill>
                            <a:srgbClr val="FFEEBD"/>
                          </a:solidFill>
                          <a:ln>
                            <a:prstDash val="sysDot"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 smtClean="0">
                                <a:solidFill>
                                  <a:schemeClr val="tx1"/>
                                </a:solidFill>
                              </a:rPr>
                              <a:t>D___</a:t>
                            </a:r>
                            <a:endParaRPr lang="en-US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83" name="Oval 82"/>
                          <p:cNvSpPr/>
                          <p:nvPr/>
                        </p:nvSpPr>
                        <p:spPr>
                          <a:xfrm>
                            <a:off x="1748122" y="4295164"/>
                            <a:ext cx="946973" cy="369332"/>
                          </a:xfrm>
                          <a:prstGeom prst="ellipse">
                            <a:avLst/>
                          </a:prstGeom>
                          <a:solidFill>
                            <a:srgbClr val="FFEEBD"/>
                          </a:solidFill>
                          <a:ln>
                            <a:prstDash val="sysDot"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 smtClean="0">
                                <a:solidFill>
                                  <a:schemeClr val="tx1"/>
                                </a:solidFill>
                              </a:rPr>
                              <a:t>C___</a:t>
                            </a:r>
                            <a:endParaRPr lang="en-US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84" name="Oval 83"/>
                          <p:cNvSpPr/>
                          <p:nvPr/>
                        </p:nvSpPr>
                        <p:spPr>
                          <a:xfrm>
                            <a:off x="1829944" y="965428"/>
                            <a:ext cx="946973" cy="369332"/>
                          </a:xfrm>
                          <a:prstGeom prst="ellipse">
                            <a:avLst/>
                          </a:prstGeom>
                          <a:solidFill>
                            <a:srgbClr val="FFEEBD"/>
                          </a:solidFill>
                          <a:ln>
                            <a:prstDash val="sysDot"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 smtClean="0">
                                <a:solidFill>
                                  <a:schemeClr val="tx1"/>
                                </a:solidFill>
                              </a:rPr>
                              <a:t>A___</a:t>
                            </a:r>
                            <a:endParaRPr lang="en-US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</p:grpSp>
                  </p:grpSp>
                </p:grpSp>
              </p:grpSp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2063439" y="974955"/>
                    <a:ext cx="791375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>
                        <a:solidFill>
                          <a:srgbClr val="FF0000"/>
                        </a:solidFill>
                      </a:rPr>
                      <a:t>100</a:t>
                    </a:r>
                    <a:endParaRPr lang="en-US" sz="20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62" name="TextBox 61"/>
                <p:cNvSpPr txBox="1"/>
                <p:nvPr/>
              </p:nvSpPr>
              <p:spPr>
                <a:xfrm>
                  <a:off x="564834" y="1873679"/>
                  <a:ext cx="6126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FF0000"/>
                      </a:solidFill>
                    </a:rPr>
                    <a:t> 23</a:t>
                  </a:r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2037372" y="4289302"/>
                <a:ext cx="5847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 55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2932697" y="2615633"/>
              <a:ext cx="6126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 22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1027310" y="3914022"/>
            <a:ext cx="612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7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7" name="Rounded Rectangular Callout 56"/>
          <p:cNvSpPr/>
          <p:nvPr/>
        </p:nvSpPr>
        <p:spPr>
          <a:xfrm>
            <a:off x="4598043" y="3596444"/>
            <a:ext cx="4257140" cy="692858"/>
          </a:xfrm>
          <a:prstGeom prst="wedgeRoundRectCallout">
            <a:avLst>
              <a:gd name="adj1" fmla="val -120779"/>
              <a:gd name="adj2" fmla="val 448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u="sng" dirty="0" smtClean="0">
                <a:solidFill>
                  <a:schemeClr val="bg1"/>
                </a:solidFill>
                <a:latin typeface="Comic Sans MS" pitchFamily="66" charset="0"/>
              </a:rPr>
              <a:t>Reflection: 7 </a:t>
            </a:r>
            <a:r>
              <a:rPr lang="en-US" sz="2400" b="1" i="1" u="sng" dirty="0" smtClean="0">
                <a:solidFill>
                  <a:schemeClr val="bg1"/>
                </a:solidFill>
                <a:latin typeface="Comic Sans MS" pitchFamily="66" charset="0"/>
              </a:rPr>
              <a:t>parcels</a:t>
            </a:r>
            <a:endParaRPr lang="en-US" sz="2400" b="1" i="1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51" name="Picture 2" descr="C:\Users\mater1ml\AppData\Local\Microsoft\Windows\Temporary Internet Files\Content.IE5\NJKNHAAL\MC9003262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44725"/>
            <a:ext cx="862663" cy="794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25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3" grpId="0"/>
      <p:bldP spid="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ular Callout 52"/>
          <p:cNvSpPr/>
          <p:nvPr/>
        </p:nvSpPr>
        <p:spPr>
          <a:xfrm>
            <a:off x="4728259" y="1171913"/>
            <a:ext cx="4013511" cy="3310362"/>
          </a:xfrm>
          <a:prstGeom prst="wedgeRoundRectCallout">
            <a:avLst>
              <a:gd name="adj1" fmla="val -49233"/>
              <a:gd name="adj2" fmla="val 160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The rest of the sun’s energy (after all this reflection) goes into the ground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. Subtract 7 (for reflection) from the 55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parcels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that came from the sun to the ground.            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9041-96F7-4A3B-B961-6CFDAC795AC7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-69961" y="0"/>
            <a:ext cx="4191987" cy="6858000"/>
            <a:chOff x="-69961" y="0"/>
            <a:chExt cx="4191987" cy="6858000"/>
          </a:xfrm>
        </p:grpSpPr>
        <p:grpSp>
          <p:nvGrpSpPr>
            <p:cNvPr id="48" name="Group 47"/>
            <p:cNvGrpSpPr/>
            <p:nvPr/>
          </p:nvGrpSpPr>
          <p:grpSpPr>
            <a:xfrm>
              <a:off x="-69961" y="0"/>
              <a:ext cx="4191987" cy="6858000"/>
              <a:chOff x="-69961" y="0"/>
              <a:chExt cx="4191987" cy="6858000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-69961" y="0"/>
                <a:ext cx="4191987" cy="6858000"/>
                <a:chOff x="-69961" y="0"/>
                <a:chExt cx="4191987" cy="6858000"/>
              </a:xfrm>
            </p:grpSpPr>
            <p:grpSp>
              <p:nvGrpSpPr>
                <p:cNvPr id="73" name="Group 72"/>
                <p:cNvGrpSpPr/>
                <p:nvPr/>
              </p:nvGrpSpPr>
              <p:grpSpPr>
                <a:xfrm>
                  <a:off x="-69961" y="0"/>
                  <a:ext cx="4191987" cy="6858000"/>
                  <a:chOff x="-69961" y="0"/>
                  <a:chExt cx="4191987" cy="6858000"/>
                </a:xfrm>
              </p:grpSpPr>
              <p:grpSp>
                <p:nvGrpSpPr>
                  <p:cNvPr id="75" name="Group 74"/>
                  <p:cNvGrpSpPr/>
                  <p:nvPr/>
                </p:nvGrpSpPr>
                <p:grpSpPr>
                  <a:xfrm>
                    <a:off x="-69961" y="0"/>
                    <a:ext cx="4191987" cy="6858000"/>
                    <a:chOff x="-69961" y="0"/>
                    <a:chExt cx="4191987" cy="6858000"/>
                  </a:xfrm>
                </p:grpSpPr>
                <p:grpSp>
                  <p:nvGrpSpPr>
                    <p:cNvPr id="77" name="Group 76"/>
                    <p:cNvGrpSpPr/>
                    <p:nvPr/>
                  </p:nvGrpSpPr>
                  <p:grpSpPr>
                    <a:xfrm>
                      <a:off x="-69961" y="0"/>
                      <a:ext cx="4191987" cy="6858000"/>
                      <a:chOff x="-69961" y="0"/>
                      <a:chExt cx="4191987" cy="6858000"/>
                    </a:xfrm>
                  </p:grpSpPr>
                  <p:sp>
                    <p:nvSpPr>
                      <p:cNvPr id="79" name="TextBox 78"/>
                      <p:cNvSpPr txBox="1"/>
                      <p:nvPr/>
                    </p:nvSpPr>
                    <p:spPr>
                      <a:xfrm>
                        <a:off x="0" y="648192"/>
                        <a:ext cx="926229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2000" b="1" dirty="0" smtClean="0"/>
                          <a:t>OUTER SPACE</a:t>
                        </a:r>
                        <a:endParaRPr lang="en-US" sz="1600" b="1" dirty="0"/>
                      </a:p>
                    </p:txBody>
                  </p:sp>
                  <p:grpSp>
                    <p:nvGrpSpPr>
                      <p:cNvPr id="80" name="Group 79"/>
                      <p:cNvGrpSpPr/>
                      <p:nvPr/>
                    </p:nvGrpSpPr>
                    <p:grpSpPr>
                      <a:xfrm>
                        <a:off x="-69961" y="0"/>
                        <a:ext cx="4191987" cy="6858000"/>
                        <a:chOff x="-19390" y="-9527"/>
                        <a:chExt cx="4191987" cy="6858000"/>
                      </a:xfrm>
                    </p:grpSpPr>
                    <p:sp>
                      <p:nvSpPr>
                        <p:cNvPr id="81" name="Diagonal Stripe 80"/>
                        <p:cNvSpPr/>
                        <p:nvPr/>
                      </p:nvSpPr>
                      <p:spPr>
                        <a:xfrm>
                          <a:off x="1725238" y="2536094"/>
                          <a:ext cx="354433" cy="384193"/>
                        </a:xfrm>
                        <a:prstGeom prst="diagStripe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82" name="Group 81"/>
                        <p:cNvGrpSpPr/>
                        <p:nvPr/>
                      </p:nvGrpSpPr>
                      <p:grpSpPr>
                        <a:xfrm>
                          <a:off x="-19390" y="-9527"/>
                          <a:ext cx="4191987" cy="6858000"/>
                          <a:chOff x="-19390" y="-9527"/>
                          <a:chExt cx="4191987" cy="6858000"/>
                        </a:xfrm>
                      </p:grpSpPr>
                      <p:grpSp>
                        <p:nvGrpSpPr>
                          <p:cNvPr id="83" name="Group 82"/>
                          <p:cNvGrpSpPr/>
                          <p:nvPr/>
                        </p:nvGrpSpPr>
                        <p:grpSpPr>
                          <a:xfrm>
                            <a:off x="-19390" y="-9527"/>
                            <a:ext cx="4191987" cy="6858000"/>
                            <a:chOff x="-85697" y="850"/>
                            <a:chExt cx="4191987" cy="6858000"/>
                          </a:xfrm>
                        </p:grpSpPr>
                        <p:sp>
                          <p:nvSpPr>
                            <p:cNvPr id="90" name="Left Arrow 89"/>
                            <p:cNvSpPr/>
                            <p:nvPr/>
                          </p:nvSpPr>
                          <p:spPr>
                            <a:xfrm rot="2549723">
                              <a:off x="-85697" y="2024743"/>
                              <a:ext cx="2035683" cy="368767"/>
                            </a:xfrm>
                            <a:prstGeom prst="leftArrow">
                              <a:avLst/>
                            </a:prstGeom>
                            <a:solidFill>
                              <a:srgbClr val="FFFF00"/>
                            </a:solidFill>
                            <a:ln>
                              <a:solidFill>
                                <a:srgbClr val="FFFF00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91" name="Explosion 1 90"/>
                            <p:cNvSpPr/>
                            <p:nvPr/>
                          </p:nvSpPr>
                          <p:spPr>
                            <a:xfrm>
                              <a:off x="999182" y="850"/>
                              <a:ext cx="2594142" cy="1501992"/>
                            </a:xfrm>
                            <a:prstGeom prst="irregularSeal1">
                              <a:avLst/>
                            </a:prstGeom>
                            <a:solidFill>
                              <a:srgbClr val="FFFF00"/>
                            </a:solidFill>
                            <a:ln>
                              <a:solidFill>
                                <a:srgbClr val="FFFF00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grpSp>
                          <p:nvGrpSpPr>
                            <p:cNvPr id="92" name="Group 91"/>
                            <p:cNvGrpSpPr/>
                            <p:nvPr/>
                          </p:nvGrpSpPr>
                          <p:grpSpPr>
                            <a:xfrm>
                              <a:off x="523706" y="951875"/>
                              <a:ext cx="3582584" cy="5906975"/>
                              <a:chOff x="2388358" y="951025"/>
                              <a:chExt cx="3582584" cy="5906975"/>
                            </a:xfrm>
                          </p:grpSpPr>
                          <p:pic>
                            <p:nvPicPr>
                              <p:cNvPr id="100" name="Picture 10" descr="C:\Users\mater1ml\AppData\Local\Microsoft\Windows\Temporary Internet Files\Content.IE5\YRD2XUJW\MC900437657[1].wmf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403754" y="4946650"/>
                                <a:ext cx="3567188" cy="191135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  <p:grpSp>
                            <p:nvGrpSpPr>
                              <p:cNvPr id="101" name="Group 100"/>
                              <p:cNvGrpSpPr/>
                              <p:nvPr/>
                            </p:nvGrpSpPr>
                            <p:grpSpPr>
                              <a:xfrm>
                                <a:off x="2388358" y="1896715"/>
                                <a:ext cx="3359623" cy="2037101"/>
                                <a:chOff x="2620740" y="2209800"/>
                                <a:chExt cx="2941860" cy="1686715"/>
                              </a:xfrm>
                            </p:grpSpPr>
                            <p:sp>
                              <p:nvSpPr>
                                <p:cNvPr id="103" name="Oval 102"/>
                                <p:cNvSpPr/>
                                <p:nvPr/>
                              </p:nvSpPr>
                              <p:spPr>
                                <a:xfrm>
                                  <a:off x="2819400" y="2209800"/>
                                  <a:ext cx="2743200" cy="1447800"/>
                                </a:xfrm>
                                <a:prstGeom prst="ellipse">
                                  <a:avLst/>
                                </a:prstGeom>
                                <a:noFill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/>
                                </a:p>
                              </p:txBody>
                            </p:sp>
                            <p:pic>
                              <p:nvPicPr>
                                <p:cNvPr id="104" name="Picture 4" descr="C:\Users\mater1ml\AppData\Local\Microsoft\Windows\Temporary Internet Files\Content.IE5\4NF0860B\MC900432591[1].png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4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229104" y="3039769"/>
                                  <a:ext cx="558686" cy="558686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  <p:pic>
                              <p:nvPicPr>
                                <p:cNvPr id="105" name="Picture 4" descr="C:\Users\mater1ml\AppData\Local\Microsoft\Windows\Temporary Internet Files\Content.IE5\4NF0860B\MC900432591[1].png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4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2620740" y="2714023"/>
                                  <a:ext cx="558686" cy="558686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  <p:pic>
                              <p:nvPicPr>
                                <p:cNvPr id="106" name="Picture 4" descr="C:\Users\mater1ml\AppData\Local\Microsoft\Windows\Temporary Internet Files\Content.IE5\4NF0860B\MC900432591[1].png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4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4368857" y="3337829"/>
                                  <a:ext cx="558686" cy="558686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  <p:pic>
                              <p:nvPicPr>
                                <p:cNvPr id="107" name="Picture 4" descr="C:\Users\mater1ml\AppData\Local\Microsoft\Windows\Temporary Internet Files\Content.IE5\4NF0860B\MC900432591[1].png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4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4973508" y="2993366"/>
                                  <a:ext cx="558686" cy="558686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</p:grpSp>
                          <p:sp>
                            <p:nvSpPr>
                              <p:cNvPr id="102" name="Down Arrow 101"/>
                              <p:cNvSpPr/>
                              <p:nvPr/>
                            </p:nvSpPr>
                            <p:spPr>
                              <a:xfrm>
                                <a:off x="3700800" y="951025"/>
                                <a:ext cx="860958" cy="4876800"/>
                              </a:xfrm>
                              <a:prstGeom prst="downArrow">
                                <a:avLst/>
                              </a:prstGeom>
                              <a:solidFill>
                                <a:srgbClr val="FFFF00"/>
                              </a:solidFill>
                              <a:ln>
                                <a:solidFill>
                                  <a:srgbClr val="FFFF00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93" name="TextBox 92"/>
                            <p:cNvSpPr txBox="1"/>
                            <p:nvPr/>
                          </p:nvSpPr>
                          <p:spPr>
                            <a:xfrm>
                              <a:off x="1856485" y="430025"/>
                              <a:ext cx="820285" cy="461665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sz="2400" b="1" dirty="0" smtClean="0"/>
                                <a:t>SUN</a:t>
                              </a:r>
                              <a:endParaRPr lang="en-US" b="1" dirty="0"/>
                            </a:p>
                          </p:txBody>
                        </p:sp>
                        <p:sp>
                          <p:nvSpPr>
                            <p:cNvPr id="94" name="Rectangle 93"/>
                            <p:cNvSpPr/>
                            <p:nvPr/>
                          </p:nvSpPr>
                          <p:spPr>
                            <a:xfrm>
                              <a:off x="1821979" y="951875"/>
                              <a:ext cx="785779" cy="1635732"/>
                            </a:xfrm>
                            <a:prstGeom prst="rect">
                              <a:avLst/>
                            </a:prstGeom>
                            <a:solidFill>
                              <a:srgbClr val="FFFF00"/>
                            </a:solidFill>
                            <a:ln>
                              <a:solidFill>
                                <a:srgbClr val="FFFF00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95" name="Right Arrow 94"/>
                            <p:cNvSpPr/>
                            <p:nvPr/>
                          </p:nvSpPr>
                          <p:spPr>
                            <a:xfrm rot="2631524">
                              <a:off x="2320149" y="2614084"/>
                              <a:ext cx="695492" cy="344186"/>
                            </a:xfrm>
                            <a:prstGeom prst="rightArrow">
                              <a:avLst/>
                            </a:prstGeom>
                            <a:solidFill>
                              <a:srgbClr val="FFFF00"/>
                            </a:solidFill>
                            <a:ln>
                              <a:solidFill>
                                <a:srgbClr val="FFFF00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96" name="Rectangle 95"/>
                            <p:cNvSpPr/>
                            <p:nvPr/>
                          </p:nvSpPr>
                          <p:spPr>
                            <a:xfrm>
                              <a:off x="1991638" y="2565368"/>
                              <a:ext cx="364031" cy="2671274"/>
                            </a:xfrm>
                            <a:prstGeom prst="rect">
                              <a:avLst/>
                            </a:prstGeom>
                            <a:solidFill>
                              <a:srgbClr val="FFFF00"/>
                            </a:solidFill>
                            <a:ln>
                              <a:solidFill>
                                <a:srgbClr val="FFFF00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97" name="TextBox 96"/>
                            <p:cNvSpPr txBox="1"/>
                            <p:nvPr/>
                          </p:nvSpPr>
                          <p:spPr>
                            <a:xfrm>
                              <a:off x="2895775" y="2265083"/>
                              <a:ext cx="82028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sz="2400" b="1" dirty="0" smtClean="0"/>
                                <a:t>AIR</a:t>
                              </a:r>
                            </a:p>
                            <a:p>
                              <a:r>
                                <a:rPr lang="en-US" sz="1600" dirty="0" smtClean="0"/>
                                <a:t>____</a:t>
                              </a:r>
                              <a:endParaRPr lang="en-US" sz="1400" dirty="0" smtClean="0"/>
                            </a:p>
                          </p:txBody>
                        </p:sp>
                        <p:sp>
                          <p:nvSpPr>
                            <p:cNvPr id="98" name="TextBox 97"/>
                            <p:cNvSpPr txBox="1"/>
                            <p:nvPr/>
                          </p:nvSpPr>
                          <p:spPr>
                            <a:xfrm>
                              <a:off x="1095354" y="5597842"/>
                              <a:ext cx="1083701" cy="738664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sz="2400" b="1" dirty="0" smtClean="0"/>
                                <a:t>EARTH</a:t>
                              </a:r>
                            </a:p>
                            <a:p>
                              <a:r>
                                <a:rPr lang="en-US" dirty="0" smtClean="0"/>
                                <a:t>      ____</a:t>
                              </a:r>
                              <a:endParaRPr lang="en-US" sz="1400" dirty="0"/>
                            </a:p>
                          </p:txBody>
                        </p:sp>
                        <p:sp>
                          <p:nvSpPr>
                            <p:cNvPr id="99" name="Left Arrow 98"/>
                            <p:cNvSpPr/>
                            <p:nvPr/>
                          </p:nvSpPr>
                          <p:spPr>
                            <a:xfrm rot="3361445">
                              <a:off x="-566380" y="3907219"/>
                              <a:ext cx="3425066" cy="269333"/>
                            </a:xfrm>
                            <a:prstGeom prst="leftArrow">
                              <a:avLst/>
                            </a:prstGeom>
                            <a:solidFill>
                              <a:srgbClr val="FFFF00"/>
                            </a:solidFill>
                            <a:ln>
                              <a:solidFill>
                                <a:srgbClr val="FFFF00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</p:grpSp>
                      <p:grpSp>
                        <p:nvGrpSpPr>
                          <p:cNvPr id="84" name="Group 83"/>
                          <p:cNvGrpSpPr/>
                          <p:nvPr/>
                        </p:nvGrpSpPr>
                        <p:grpSpPr>
                          <a:xfrm>
                            <a:off x="354925" y="965428"/>
                            <a:ext cx="2950993" cy="3699068"/>
                            <a:chOff x="354925" y="965428"/>
                            <a:chExt cx="2950993" cy="3699068"/>
                          </a:xfrm>
                        </p:grpSpPr>
                        <p:pic>
                          <p:nvPicPr>
                            <p:cNvPr id="85" name="Picture 4" descr="C:\Users\mater1ml\AppData\Local\Microsoft\Windows\Temporary Internet Files\Content.IE5\4NF0860B\MC900432591[1].png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67895" y="1604908"/>
                              <a:ext cx="638023" cy="67474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  <p:sp>
                          <p:nvSpPr>
                            <p:cNvPr id="86" name="Oval 85"/>
                            <p:cNvSpPr/>
                            <p:nvPr/>
                          </p:nvSpPr>
                          <p:spPr>
                            <a:xfrm>
                              <a:off x="354925" y="1910319"/>
                              <a:ext cx="946973" cy="369332"/>
                            </a:xfrm>
                            <a:prstGeom prst="ellipse">
                              <a:avLst/>
                            </a:prstGeom>
                            <a:solidFill>
                              <a:srgbClr val="FFEEBD"/>
                            </a:solidFill>
                            <a:ln>
                              <a:prstDash val="sysDot"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 smtClean="0">
                                  <a:solidFill>
                                    <a:schemeClr val="tx1"/>
                                  </a:solidFill>
                                </a:rPr>
                                <a:t>B___</a:t>
                              </a:r>
                              <a:endParaRPr lang="en-US" dirty="0">
                                <a:solidFill>
                                  <a:schemeClr val="tx1"/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87" name="Oval 86"/>
                            <p:cNvSpPr/>
                            <p:nvPr/>
                          </p:nvSpPr>
                          <p:spPr>
                            <a:xfrm>
                              <a:off x="784747" y="3925832"/>
                              <a:ext cx="946973" cy="369332"/>
                            </a:xfrm>
                            <a:prstGeom prst="ellipse">
                              <a:avLst/>
                            </a:prstGeom>
                            <a:solidFill>
                              <a:srgbClr val="FFEEBD"/>
                            </a:solidFill>
                            <a:ln>
                              <a:prstDash val="sysDot"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 smtClean="0">
                                  <a:solidFill>
                                    <a:schemeClr val="tx1"/>
                                  </a:solidFill>
                                </a:rPr>
                                <a:t>D___</a:t>
                              </a:r>
                              <a:endParaRPr lang="en-US" dirty="0">
                                <a:solidFill>
                                  <a:schemeClr val="tx1"/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88" name="Oval 87"/>
                            <p:cNvSpPr/>
                            <p:nvPr/>
                          </p:nvSpPr>
                          <p:spPr>
                            <a:xfrm>
                              <a:off x="1748122" y="4295164"/>
                              <a:ext cx="946973" cy="369332"/>
                            </a:xfrm>
                            <a:prstGeom prst="ellipse">
                              <a:avLst/>
                            </a:prstGeom>
                            <a:solidFill>
                              <a:srgbClr val="FFEEBD"/>
                            </a:solidFill>
                            <a:ln>
                              <a:prstDash val="sysDot"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 smtClean="0">
                                  <a:solidFill>
                                    <a:schemeClr val="tx1"/>
                                  </a:solidFill>
                                </a:rPr>
                                <a:t>C___</a:t>
                              </a:r>
                              <a:endParaRPr lang="en-US" dirty="0">
                                <a:solidFill>
                                  <a:schemeClr val="tx1"/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89" name="Oval 88"/>
                            <p:cNvSpPr/>
                            <p:nvPr/>
                          </p:nvSpPr>
                          <p:spPr>
                            <a:xfrm>
                              <a:off x="1829944" y="965428"/>
                              <a:ext cx="946973" cy="369332"/>
                            </a:xfrm>
                            <a:prstGeom prst="ellipse">
                              <a:avLst/>
                            </a:prstGeom>
                            <a:solidFill>
                              <a:srgbClr val="FFEEBD"/>
                            </a:solidFill>
                            <a:ln>
                              <a:prstDash val="sysDot"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 smtClean="0">
                                  <a:solidFill>
                                    <a:schemeClr val="tx1"/>
                                  </a:solidFill>
                                </a:rPr>
                                <a:t>A___</a:t>
                              </a:r>
                              <a:endParaRPr lang="en-US" dirty="0">
                                <a:solidFill>
                                  <a:schemeClr val="tx1"/>
                                </a:solidFill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  <p:sp>
                  <p:nvSpPr>
                    <p:cNvPr id="78" name="TextBox 77"/>
                    <p:cNvSpPr txBox="1"/>
                    <p:nvPr/>
                  </p:nvSpPr>
                  <p:spPr>
                    <a:xfrm>
                      <a:off x="2063439" y="974955"/>
                      <a:ext cx="791375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sp>
                <p:nvSpPr>
                  <p:cNvPr id="76" name="TextBox 75"/>
                  <p:cNvSpPr txBox="1"/>
                  <p:nvPr/>
                </p:nvSpPr>
                <p:spPr>
                  <a:xfrm>
                    <a:off x="564834" y="1873679"/>
                    <a:ext cx="61263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>
                        <a:solidFill>
                          <a:srgbClr val="FF0000"/>
                        </a:solidFill>
                      </a:rPr>
                      <a:t> 23</a:t>
                    </a:r>
                    <a:endParaRPr lang="en-US" sz="20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74" name="TextBox 73"/>
                <p:cNvSpPr txBox="1"/>
                <p:nvPr/>
              </p:nvSpPr>
              <p:spPr>
                <a:xfrm>
                  <a:off x="2037372" y="4289302"/>
                  <a:ext cx="5847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FF0000"/>
                      </a:solidFill>
                    </a:rPr>
                    <a:t> 55</a:t>
                  </a:r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72" name="TextBox 71"/>
              <p:cNvSpPr txBox="1"/>
              <p:nvPr/>
            </p:nvSpPr>
            <p:spPr>
              <a:xfrm>
                <a:off x="2932697" y="2615633"/>
                <a:ext cx="6126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 22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1027310" y="3914022"/>
              <a:ext cx="6126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 7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5" name="Rounded Rectangular Callout 44"/>
          <p:cNvSpPr/>
          <p:nvPr/>
        </p:nvSpPr>
        <p:spPr>
          <a:xfrm>
            <a:off x="4736279" y="1187872"/>
            <a:ext cx="4013511" cy="3310362"/>
          </a:xfrm>
          <a:prstGeom prst="wedgeRoundRectCallout">
            <a:avLst>
              <a:gd name="adj1" fmla="val -119514"/>
              <a:gd name="adj2" fmla="val 983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The rest of the sun’s energy (after all this reflection) goes into the ground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. Subtract 7 (for reflection) from the 55 parcels that came from the sun to the ground.            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487014" y="5898648"/>
            <a:ext cx="584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 48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49" name="Picture 2" descr="C:\Users\mater1ml\AppData\Local\Microsoft\Windows\Temporary Internet Files\Content.IE5\NJKNHAAL\MC9003262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44725"/>
            <a:ext cx="862663" cy="794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56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10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2651</TotalTime>
  <Words>1589</Words>
  <Application>Microsoft Office PowerPoint</Application>
  <PresentationFormat>On-screen Show (4:3)</PresentationFormat>
  <Paragraphs>510</Paragraphs>
  <Slides>26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EARTH’S ENERGY BUDGET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EARTH’S ENERGY BALANCE: Atmosphere</vt:lpstr>
      <vt:lpstr>PowerPoint Presentation</vt:lpstr>
      <vt:lpstr>PowerPoint Presentation</vt:lpstr>
      <vt:lpstr>PowerPoint Presentation</vt:lpstr>
      <vt:lpstr>EARTH’S ENERGY BALANCE:  Atmosphere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cst-local</dc:creator>
  <cp:lastModifiedBy>cst-local</cp:lastModifiedBy>
  <cp:revision>140</cp:revision>
  <cp:lastPrinted>2012-05-09T16:35:46Z</cp:lastPrinted>
  <dcterms:created xsi:type="dcterms:W3CDTF">2012-05-08T13:40:35Z</dcterms:created>
  <dcterms:modified xsi:type="dcterms:W3CDTF">2013-03-21T12:44:09Z</dcterms:modified>
</cp:coreProperties>
</file>