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7" r:id="rId2"/>
    <p:sldId id="259" r:id="rId3"/>
    <p:sldId id="285" r:id="rId4"/>
    <p:sldId id="258" r:id="rId5"/>
    <p:sldId id="289" r:id="rId6"/>
    <p:sldId id="260" r:id="rId7"/>
    <p:sldId id="290" r:id="rId8"/>
    <p:sldId id="261" r:id="rId9"/>
    <p:sldId id="262" r:id="rId10"/>
    <p:sldId id="263" r:id="rId11"/>
    <p:sldId id="264" r:id="rId12"/>
    <p:sldId id="265" r:id="rId13"/>
    <p:sldId id="266" r:id="rId14"/>
    <p:sldId id="267" r:id="rId15"/>
    <p:sldId id="268" r:id="rId16"/>
    <p:sldId id="269" r:id="rId17"/>
    <p:sldId id="270" r:id="rId18"/>
    <p:sldId id="271" r:id="rId19"/>
    <p:sldId id="286" r:id="rId20"/>
    <p:sldId id="273" r:id="rId21"/>
    <p:sldId id="274" r:id="rId22"/>
    <p:sldId id="287" r:id="rId23"/>
    <p:sldId id="276" r:id="rId24"/>
    <p:sldId id="277" r:id="rId25"/>
    <p:sldId id="278" r:id="rId26"/>
    <p:sldId id="279" r:id="rId27"/>
    <p:sldId id="280" r:id="rId28"/>
    <p:sldId id="291" r:id="rId29"/>
    <p:sldId id="292" r:id="rId30"/>
    <p:sldId id="283" r:id="rId31"/>
    <p:sldId id="29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8"/>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37" d="100"/>
          <a:sy n="37" d="100"/>
        </p:scale>
        <p:origin x="-84" y="-6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D2C791-1EB7-462A-A187-9684582C5847}" type="datetimeFigureOut">
              <a:rPr lang="en-US" smtClean="0"/>
              <a:t>1/29/2013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E1E1D1-8418-4A54-9B91-79528DB34397}" type="slidenum">
              <a:rPr lang="en-US" smtClean="0"/>
              <a:t>‹#›</a:t>
            </a:fld>
            <a:endParaRPr lang="en-US"/>
          </a:p>
        </p:txBody>
      </p:sp>
    </p:spTree>
    <p:extLst>
      <p:ext uri="{BB962C8B-B14F-4D97-AF65-F5344CB8AC3E}">
        <p14:creationId xmlns:p14="http://schemas.microsoft.com/office/powerpoint/2010/main" val="185602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F298E4ED-15FC-4582-9019-854B4D41CEF2}" type="datetime1">
              <a:rPr lang="en-US" smtClean="0"/>
              <a:t>1/29/2013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F46C3AF-F235-4D72-9816-E062BBB64993}"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984B20-F843-4D06-AD11-AE559DB42583}" type="datetime1">
              <a:rPr lang="en-US" smtClean="0"/>
              <a:t>1/29/2013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F46C3AF-F235-4D72-9816-E062BBB649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9A50F1A-D50F-4006-8F29-BCF7551EDABA}" type="datetime1">
              <a:rPr lang="en-US" smtClean="0"/>
              <a:t>1/29/2013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F46C3AF-F235-4D72-9816-E062BBB649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9E0C263-1B86-4F55-9127-73F1D3C6F987}" type="datetime1">
              <a:rPr lang="en-US" smtClean="0"/>
              <a:t>1/29/2013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F46C3AF-F235-4D72-9816-E062BBB649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3B64EDC1-A26B-4033-9504-AE60811857E9}" type="datetime1">
              <a:rPr lang="en-US" smtClean="0"/>
              <a:t>1/29/2013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F46C3AF-F235-4D72-9816-E062BBB64993}"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B9F351-991E-46F7-AD5D-5FC794B703C6}" type="datetime1">
              <a:rPr lang="en-US" smtClean="0"/>
              <a:t>1/29/2013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2F46C3AF-F235-4D72-9816-E062BBB64993}"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30ED896-0F35-48FB-855E-4160A14FCE54}" type="datetime1">
              <a:rPr lang="en-US" smtClean="0"/>
              <a:t>1/29/2013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2F46C3AF-F235-4D72-9816-E062BBB649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52E28CC-B73B-4BD1-9F8B-827F1F27CEE4}" type="datetime1">
              <a:rPr lang="en-US" smtClean="0"/>
              <a:t>1/29/2013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F46C3AF-F235-4D72-9816-E062BBB64993}"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12C0130-9B9D-4E7D-BCDF-AEB6F0412925}" type="datetime1">
              <a:rPr lang="en-US" smtClean="0"/>
              <a:t>1/29/2013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F46C3AF-F235-4D72-9816-E062BBB649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42A45409-FAA9-4C2F-909C-FE40E7650D1A}" type="datetime1">
              <a:rPr lang="en-US" smtClean="0"/>
              <a:t>1/29/2013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F46C3AF-F235-4D72-9816-E062BBB64993}"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30C42D20-F3CB-4969-8E0E-F38CB7D01877}" type="datetime1">
              <a:rPr lang="en-US" smtClean="0"/>
              <a:t>1/29/2013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F46C3AF-F235-4D72-9816-E062BBB64993}"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4044A328-1F6B-4747-AFB6-037843B800F6}" type="datetime1">
              <a:rPr lang="en-US" smtClean="0"/>
              <a:t>1/29/2013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F46C3AF-F235-4D72-9816-E062BBB64993}"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194" y="390769"/>
            <a:ext cx="3124200" cy="1754326"/>
          </a:xfrm>
          <a:prstGeom prst="rect">
            <a:avLst/>
          </a:prstGeom>
          <a:noFill/>
        </p:spPr>
        <p:txBody>
          <a:bodyPr wrap="square" rtlCol="0">
            <a:spAutoFit/>
          </a:bodyPr>
          <a:lstStyle/>
          <a:p>
            <a:r>
              <a:rPr lang="en-US" sz="5400" b="1" dirty="0" smtClean="0">
                <a:solidFill>
                  <a:srgbClr val="FFFF00"/>
                </a:solidFill>
                <a:latin typeface="Tahoma" pitchFamily="34" charset="0"/>
                <a:ea typeface="Tahoma" pitchFamily="34" charset="0"/>
                <a:cs typeface="Tahoma" pitchFamily="34" charset="0"/>
              </a:rPr>
              <a:t>Climate</a:t>
            </a:r>
            <a:endParaRPr lang="en-US" sz="5400" b="1" dirty="0">
              <a:solidFill>
                <a:srgbClr val="FFFF00"/>
              </a:solidFill>
              <a:latin typeface="Tahoma" pitchFamily="34" charset="0"/>
              <a:ea typeface="Tahoma" pitchFamily="34" charset="0"/>
              <a:cs typeface="Tahoma" pitchFamily="34" charset="0"/>
            </a:endParaRPr>
          </a:p>
          <a:p>
            <a:r>
              <a:rPr lang="en-US" sz="5400" b="1" dirty="0" smtClean="0">
                <a:solidFill>
                  <a:srgbClr val="FFFF00"/>
                </a:solidFill>
                <a:latin typeface="Tahoma" pitchFamily="34" charset="0"/>
                <a:ea typeface="Tahoma" pitchFamily="34" charset="0"/>
                <a:cs typeface="Tahoma" pitchFamily="34" charset="0"/>
              </a:rPr>
              <a:t>Change </a:t>
            </a:r>
            <a:endParaRPr lang="en-US" sz="5400" b="1" dirty="0">
              <a:solidFill>
                <a:srgbClr val="FFFF00"/>
              </a:solidFill>
              <a:latin typeface="Tahoma" pitchFamily="34" charset="0"/>
              <a:ea typeface="Tahoma" pitchFamily="34" charset="0"/>
              <a:cs typeface="Tahoma" pitchFamily="34" charset="0"/>
            </a:endParaRPr>
          </a:p>
        </p:txBody>
      </p:sp>
      <p:sp>
        <p:nvSpPr>
          <p:cNvPr id="3" name="Right Arrow 2"/>
          <p:cNvSpPr/>
          <p:nvPr/>
        </p:nvSpPr>
        <p:spPr>
          <a:xfrm rot="2122781">
            <a:off x="3424086" y="1589506"/>
            <a:ext cx="1305232"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91665" y="2148265"/>
            <a:ext cx="3886200" cy="923330"/>
          </a:xfrm>
          <a:prstGeom prst="rect">
            <a:avLst/>
          </a:prstGeom>
          <a:noFill/>
        </p:spPr>
        <p:txBody>
          <a:bodyPr wrap="square" rtlCol="0">
            <a:spAutoFit/>
          </a:bodyPr>
          <a:lstStyle/>
          <a:p>
            <a:r>
              <a:rPr lang="en-US" sz="5400" b="1" dirty="0" smtClean="0">
                <a:solidFill>
                  <a:srgbClr val="FFFF00"/>
                </a:solidFill>
                <a:latin typeface="Tahoma" pitchFamily="34" charset="0"/>
                <a:ea typeface="Tahoma" pitchFamily="34" charset="0"/>
                <a:cs typeface="Tahoma" pitchFamily="34" charset="0"/>
              </a:rPr>
              <a:t>Indicators</a:t>
            </a:r>
            <a:endParaRPr lang="en-US" sz="5400" b="1" dirty="0">
              <a:solidFill>
                <a:srgbClr val="FFFF00"/>
              </a:solidFill>
              <a:latin typeface="Tahoma" pitchFamily="34" charset="0"/>
              <a:ea typeface="Tahoma" pitchFamily="34" charset="0"/>
              <a:cs typeface="Tahoma" pitchFamily="34" charset="0"/>
            </a:endParaRPr>
          </a:p>
        </p:txBody>
      </p:sp>
      <p:sp>
        <p:nvSpPr>
          <p:cNvPr id="5" name="Rectangle 4"/>
          <p:cNvSpPr/>
          <p:nvPr/>
        </p:nvSpPr>
        <p:spPr>
          <a:xfrm>
            <a:off x="2810384" y="4370966"/>
            <a:ext cx="3041217" cy="923330"/>
          </a:xfrm>
          <a:prstGeom prst="rect">
            <a:avLst/>
          </a:prstGeom>
        </p:spPr>
        <p:txBody>
          <a:bodyPr wrap="none">
            <a:spAutoFit/>
          </a:bodyPr>
          <a:lstStyle/>
          <a:p>
            <a:r>
              <a:rPr lang="en-US" sz="5400" b="1" dirty="0" smtClean="0">
                <a:solidFill>
                  <a:srgbClr val="FFFF00"/>
                </a:solidFill>
                <a:latin typeface="Tahoma" pitchFamily="34" charset="0"/>
                <a:ea typeface="Tahoma" pitchFamily="34" charset="0"/>
                <a:cs typeface="Tahoma" pitchFamily="34" charset="0"/>
              </a:rPr>
              <a:t>Impacts</a:t>
            </a:r>
            <a:endParaRPr lang="en-US" sz="5400" b="1" dirty="0">
              <a:solidFill>
                <a:srgbClr val="FFFF00"/>
              </a:solidFill>
              <a:latin typeface="Tahoma" pitchFamily="34" charset="0"/>
              <a:ea typeface="Tahoma" pitchFamily="34" charset="0"/>
              <a:cs typeface="Tahoma" pitchFamily="34" charset="0"/>
            </a:endParaRPr>
          </a:p>
        </p:txBody>
      </p:sp>
      <p:sp>
        <p:nvSpPr>
          <p:cNvPr id="6" name="Right Arrow 5"/>
          <p:cNvSpPr/>
          <p:nvPr/>
        </p:nvSpPr>
        <p:spPr>
          <a:xfrm rot="7710919">
            <a:off x="4554097" y="3365725"/>
            <a:ext cx="1305232"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2F46C3AF-F235-4D72-9816-E062BBB64993}" type="slidenum">
              <a:rPr lang="en-US" smtClean="0"/>
              <a:t>1</a:t>
            </a:fld>
            <a:endParaRPr lang="en-US"/>
          </a:p>
        </p:txBody>
      </p:sp>
    </p:spTree>
    <p:extLst>
      <p:ext uri="{BB962C8B-B14F-4D97-AF65-F5344CB8AC3E}">
        <p14:creationId xmlns:p14="http://schemas.microsoft.com/office/powerpoint/2010/main" val="419700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1583365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95233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23137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31422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61975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931749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362842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401702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7024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19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Tree>
    <p:extLst>
      <p:ext uri="{BB962C8B-B14F-4D97-AF65-F5344CB8AC3E}">
        <p14:creationId xmlns:p14="http://schemas.microsoft.com/office/powerpoint/2010/main" val="86002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332406" cy="2585323"/>
          </a:xfrm>
          <a:prstGeom prst="rect">
            <a:avLst/>
          </a:prstGeom>
          <a:noFill/>
        </p:spPr>
        <p:txBody>
          <a:bodyPr wrap="square" rtlCol="0">
            <a:spAutoFit/>
          </a:bodyPr>
          <a:lstStyle/>
          <a:p>
            <a:pPr algn="ctr"/>
            <a:r>
              <a:rPr lang="en-US" sz="5400" b="1" dirty="0" smtClean="0">
                <a:solidFill>
                  <a:srgbClr val="FFFF00"/>
                </a:solidFill>
                <a:latin typeface="Tahoma" pitchFamily="34" charset="0"/>
                <a:ea typeface="Tahoma" pitchFamily="34" charset="0"/>
                <a:cs typeface="Tahoma" pitchFamily="34" charset="0"/>
              </a:rPr>
              <a:t>Looking at the </a:t>
            </a:r>
            <a:r>
              <a:rPr lang="en-US" sz="5400" b="1" i="1" dirty="0" smtClean="0">
                <a:ln w="28575">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ahoma" pitchFamily="34" charset="0"/>
                <a:ea typeface="Tahoma" pitchFamily="34" charset="0"/>
                <a:cs typeface="Tahoma" pitchFamily="34" charset="0"/>
              </a:rPr>
              <a:t>Indicators </a:t>
            </a:r>
          </a:p>
          <a:p>
            <a:pPr algn="ctr"/>
            <a:r>
              <a:rPr lang="en-US" sz="5400" b="1" dirty="0" smtClean="0">
                <a:solidFill>
                  <a:srgbClr val="FFFF00"/>
                </a:solidFill>
                <a:latin typeface="Tahoma" pitchFamily="34" charset="0"/>
                <a:ea typeface="Tahoma" pitchFamily="34" charset="0"/>
                <a:cs typeface="Tahoma" pitchFamily="34" charset="0"/>
              </a:rPr>
              <a:t>of Climate Change</a:t>
            </a:r>
            <a:endParaRPr lang="en-US" sz="5400" b="1" dirty="0">
              <a:solidFill>
                <a:srgbClr val="FFFF00"/>
              </a:solidFill>
              <a:latin typeface="Tahoma" pitchFamily="34" charset="0"/>
              <a:ea typeface="Tahoma" pitchFamily="34" charset="0"/>
              <a:cs typeface="Tahoma" pitchFamily="34" charset="0"/>
            </a:endParaRPr>
          </a:p>
        </p:txBody>
      </p:sp>
      <p:sp>
        <p:nvSpPr>
          <p:cNvPr id="8" name="TextBox 7"/>
          <p:cNvSpPr txBox="1"/>
          <p:nvPr/>
        </p:nvSpPr>
        <p:spPr>
          <a:xfrm>
            <a:off x="167148" y="3669768"/>
            <a:ext cx="8763000" cy="707886"/>
          </a:xfrm>
          <a:prstGeom prst="rect">
            <a:avLst/>
          </a:prstGeom>
          <a:noFill/>
        </p:spPr>
        <p:txBody>
          <a:bodyPr wrap="square" rtlCol="0">
            <a:spAutoFit/>
          </a:bodyPr>
          <a:lstStyle/>
          <a:p>
            <a:pPr algn="ctr"/>
            <a:r>
              <a:rPr lang="en-US" sz="4000" b="1" dirty="0" smtClean="0"/>
              <a:t>Environmental Conditions:</a:t>
            </a:r>
            <a:endParaRPr lang="en-US" sz="4000" b="1" dirty="0"/>
          </a:p>
        </p:txBody>
      </p:sp>
      <p:sp>
        <p:nvSpPr>
          <p:cNvPr id="9" name="TextBox 8"/>
          <p:cNvSpPr txBox="1"/>
          <p:nvPr/>
        </p:nvSpPr>
        <p:spPr>
          <a:xfrm>
            <a:off x="304800" y="4648200"/>
            <a:ext cx="8686800" cy="1323439"/>
          </a:xfrm>
          <a:prstGeom prst="rect">
            <a:avLst/>
          </a:prstGeom>
          <a:noFill/>
        </p:spPr>
        <p:txBody>
          <a:bodyPr wrap="square" rtlCol="0">
            <a:spAutoFit/>
          </a:bodyPr>
          <a:lstStyle/>
          <a:p>
            <a:pPr algn="ctr"/>
            <a:r>
              <a:rPr lang="en-US" sz="4000" b="1" dirty="0" smtClean="0"/>
              <a:t>Describing Trends </a:t>
            </a:r>
          </a:p>
          <a:p>
            <a:pPr algn="ctr"/>
            <a:r>
              <a:rPr lang="en-US" sz="4000" b="1" dirty="0" smtClean="0"/>
              <a:t>and Hypotheses</a:t>
            </a:r>
            <a:endParaRPr lang="en-US" sz="4000" b="1" dirty="0"/>
          </a:p>
        </p:txBody>
      </p:sp>
      <p:sp>
        <p:nvSpPr>
          <p:cNvPr id="10" name="Slide Number Placeholder 9"/>
          <p:cNvSpPr>
            <a:spLocks noGrp="1"/>
          </p:cNvSpPr>
          <p:nvPr>
            <p:ph type="sldNum" sz="quarter" idx="12"/>
          </p:nvPr>
        </p:nvSpPr>
        <p:spPr/>
        <p:txBody>
          <a:bodyPr/>
          <a:lstStyle/>
          <a:p>
            <a:fld id="{2F46C3AF-F235-4D72-9816-E062BBB64993}" type="slidenum">
              <a:rPr lang="en-US" smtClean="0"/>
              <a:t>2</a:t>
            </a:fld>
            <a:endParaRPr lang="en-US"/>
          </a:p>
        </p:txBody>
      </p:sp>
    </p:spTree>
    <p:extLst>
      <p:ext uri="{BB962C8B-B14F-4D97-AF65-F5344CB8AC3E}">
        <p14:creationId xmlns:p14="http://schemas.microsoft.com/office/powerpoint/2010/main" val="3771701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1425996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2253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550" y="920750"/>
            <a:ext cx="6692900" cy="5016500"/>
          </a:xfrm>
          <a:prstGeom prst="rect">
            <a:avLst/>
          </a:prstGeom>
        </p:spPr>
      </p:pic>
    </p:spTree>
    <p:extLst>
      <p:ext uri="{BB962C8B-B14F-4D97-AF65-F5344CB8AC3E}">
        <p14:creationId xmlns:p14="http://schemas.microsoft.com/office/powerpoint/2010/main" val="3386623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179882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86707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4202449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26</a:t>
            </a:fld>
            <a:endParaRPr lang="en-US"/>
          </a:p>
        </p:txBody>
      </p:sp>
      <p:sp>
        <p:nvSpPr>
          <p:cNvPr id="3" name="Rectangle 2"/>
          <p:cNvSpPr/>
          <p:nvPr/>
        </p:nvSpPr>
        <p:spPr>
          <a:xfrm>
            <a:off x="2286000" y="3105835"/>
            <a:ext cx="4572000" cy="646331"/>
          </a:xfrm>
          <a:prstGeom prst="rect">
            <a:avLst/>
          </a:prstGeom>
        </p:spPr>
        <p:txBody>
          <a:bodyPr>
            <a:spAutoFit/>
          </a:bodyPr>
          <a:lstStyle/>
          <a:p>
            <a:pPr algn="ctr"/>
            <a:r>
              <a:rPr lang="en-US" sz="3600" b="1" dirty="0" smtClean="0">
                <a:effectLst>
                  <a:outerShdw blurRad="38100" dist="38100" dir="2700000" algn="tl">
                    <a:srgbClr val="000000">
                      <a:alpha val="43137"/>
                    </a:srgbClr>
                  </a:outerShdw>
                </a:effectLst>
              </a:rPr>
              <a:t>Dr</a:t>
            </a:r>
            <a:r>
              <a:rPr lang="en-US" sz="3600" b="1" dirty="0">
                <a:effectLst>
                  <a:outerShdw blurRad="38100" dist="38100" dir="2700000" algn="tl">
                    <a:srgbClr val="000000">
                      <a:alpha val="43137"/>
                    </a:srgbClr>
                  </a:outerShdw>
                </a:effectLst>
              </a:rPr>
              <a:t>. Don Scavia </a:t>
            </a:r>
          </a:p>
        </p:txBody>
      </p:sp>
      <p:sp>
        <p:nvSpPr>
          <p:cNvPr id="4" name="Rectangle 3"/>
          <p:cNvSpPr/>
          <p:nvPr/>
        </p:nvSpPr>
        <p:spPr>
          <a:xfrm>
            <a:off x="152400" y="838200"/>
            <a:ext cx="8763000" cy="1569660"/>
          </a:xfrm>
          <a:prstGeom prst="rect">
            <a:avLst/>
          </a:prstGeom>
        </p:spPr>
        <p:txBody>
          <a:bodyPr wrap="square">
            <a:spAutoFit/>
          </a:bodyPr>
          <a:lstStyle/>
          <a:p>
            <a:pPr algn="ctr"/>
            <a:r>
              <a:rPr lang="en-US" sz="4800" b="1" i="1" dirty="0">
                <a:solidFill>
                  <a:srgbClr val="FFFF00"/>
                </a:solidFill>
              </a:rPr>
              <a:t>Climate Change </a:t>
            </a:r>
            <a:endParaRPr lang="en-US" sz="4800" b="1" i="1" dirty="0" smtClean="0">
              <a:solidFill>
                <a:srgbClr val="FFFF00"/>
              </a:solidFill>
            </a:endParaRPr>
          </a:p>
          <a:p>
            <a:pPr algn="ctr"/>
            <a:r>
              <a:rPr lang="en-US" sz="4800" b="1" i="1" dirty="0" smtClean="0">
                <a:solidFill>
                  <a:srgbClr val="FFFF00"/>
                </a:solidFill>
              </a:rPr>
              <a:t>in </a:t>
            </a:r>
            <a:r>
              <a:rPr lang="en-US" sz="4800" b="1" i="1" dirty="0">
                <a:solidFill>
                  <a:srgbClr val="FFFF00"/>
                </a:solidFill>
              </a:rPr>
              <a:t>the Great Lakes</a:t>
            </a:r>
            <a:endParaRPr lang="en-US" sz="4800" b="1" dirty="0">
              <a:solidFill>
                <a:srgbClr val="FFFF00"/>
              </a:solidFill>
            </a:endParaRPr>
          </a:p>
        </p:txBody>
      </p:sp>
      <p:sp>
        <p:nvSpPr>
          <p:cNvPr id="5" name="Rectangle 4"/>
          <p:cNvSpPr/>
          <p:nvPr/>
        </p:nvSpPr>
        <p:spPr>
          <a:xfrm>
            <a:off x="186813" y="4557006"/>
            <a:ext cx="8834983"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Great Lakes Integrated Science and Assessments</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9968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27</a:t>
            </a:fld>
            <a:endParaRPr lang="en-US"/>
          </a:p>
        </p:txBody>
      </p:sp>
      <p:sp>
        <p:nvSpPr>
          <p:cNvPr id="3" name="Rectangle 2"/>
          <p:cNvSpPr/>
          <p:nvPr/>
        </p:nvSpPr>
        <p:spPr>
          <a:xfrm>
            <a:off x="444767" y="2819400"/>
            <a:ext cx="8305800" cy="3108543"/>
          </a:xfrm>
          <a:prstGeom prst="rect">
            <a:avLst/>
          </a:prstGeom>
        </p:spPr>
        <p:txBody>
          <a:bodyPr wrap="square">
            <a:spAutoFit/>
          </a:bodyPr>
          <a:lstStyle/>
          <a:p>
            <a:pPr lvl="1"/>
            <a:r>
              <a:rPr lang="en-US" sz="2800" b="1" dirty="0" smtClean="0"/>
              <a:t>What are the three aspects of temperature and precipitation that scientists study? </a:t>
            </a:r>
          </a:p>
          <a:p>
            <a:pPr lvl="1"/>
            <a:endParaRPr lang="en-US" sz="2800" b="1" dirty="0" smtClean="0"/>
          </a:p>
          <a:p>
            <a:pPr lvl="1"/>
            <a:r>
              <a:rPr lang="en-US" sz="2800" b="1" dirty="0" smtClean="0"/>
              <a:t>What do records show about temperature and precipitation? </a:t>
            </a:r>
          </a:p>
          <a:p>
            <a:pPr lvl="1"/>
            <a:endParaRPr lang="en-US" sz="2800" b="1" i="1" dirty="0" smtClean="0"/>
          </a:p>
          <a:p>
            <a:pPr lvl="1"/>
            <a:r>
              <a:rPr lang="en-US" sz="2800" b="1" dirty="0" smtClean="0"/>
              <a:t>Summary of existing trends</a:t>
            </a:r>
            <a:endParaRPr lang="en-US" sz="2400" b="1" dirty="0"/>
          </a:p>
        </p:txBody>
      </p:sp>
      <p:sp>
        <p:nvSpPr>
          <p:cNvPr id="4" name="Rectangle 3"/>
          <p:cNvSpPr/>
          <p:nvPr/>
        </p:nvSpPr>
        <p:spPr>
          <a:xfrm>
            <a:off x="152400" y="762000"/>
            <a:ext cx="8839200" cy="1323439"/>
          </a:xfrm>
          <a:prstGeom prst="rect">
            <a:avLst/>
          </a:prstGeom>
        </p:spPr>
        <p:txBody>
          <a:bodyPr wrap="square">
            <a:spAutoFit/>
          </a:bodyPr>
          <a:lstStyle/>
          <a:p>
            <a:pPr lvl="0" algn="ctr"/>
            <a:r>
              <a:rPr lang="en-US" sz="4000" b="1" cap="all" dirty="0">
                <a:solidFill>
                  <a:srgbClr val="FFFF00"/>
                </a:solidFill>
              </a:rPr>
              <a:t>How has the global and regional climate changed?</a:t>
            </a:r>
            <a:r>
              <a:rPr lang="en-US" sz="4000" cap="all" dirty="0">
                <a:solidFill>
                  <a:srgbClr val="FFFF00"/>
                </a:solidFill>
              </a:rPr>
              <a:t>  </a:t>
            </a:r>
          </a:p>
        </p:txBody>
      </p:sp>
      <p:sp>
        <p:nvSpPr>
          <p:cNvPr id="5" name="TextBox 4"/>
          <p:cNvSpPr txBox="1"/>
          <p:nvPr/>
        </p:nvSpPr>
        <p:spPr>
          <a:xfrm>
            <a:off x="3124200" y="2220227"/>
            <a:ext cx="2362200" cy="369332"/>
          </a:xfrm>
          <a:prstGeom prst="rect">
            <a:avLst/>
          </a:prstGeom>
          <a:noFill/>
        </p:spPr>
        <p:txBody>
          <a:bodyPr wrap="square" rtlCol="0">
            <a:spAutoFit/>
          </a:bodyPr>
          <a:lstStyle/>
          <a:p>
            <a:r>
              <a:rPr lang="en-US" dirty="0" smtClean="0">
                <a:solidFill>
                  <a:srgbClr val="FFFF00"/>
                </a:solidFill>
              </a:rPr>
              <a:t>Part 1  (0:00  to 7:51)</a:t>
            </a:r>
            <a:endParaRPr lang="en-US" dirty="0">
              <a:solidFill>
                <a:srgbClr val="FFFF00"/>
              </a:solidFill>
            </a:endParaRPr>
          </a:p>
        </p:txBody>
      </p:sp>
    </p:spTree>
    <p:extLst>
      <p:ext uri="{BB962C8B-B14F-4D97-AF65-F5344CB8AC3E}">
        <p14:creationId xmlns:p14="http://schemas.microsoft.com/office/powerpoint/2010/main" val="1662355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28</a:t>
            </a:fld>
            <a:endParaRPr lang="en-US"/>
          </a:p>
        </p:txBody>
      </p:sp>
      <p:sp>
        <p:nvSpPr>
          <p:cNvPr id="3" name="Rectangle 2"/>
          <p:cNvSpPr/>
          <p:nvPr/>
        </p:nvSpPr>
        <p:spPr>
          <a:xfrm>
            <a:off x="444767" y="2819400"/>
            <a:ext cx="8305800" cy="2246769"/>
          </a:xfrm>
          <a:prstGeom prst="rect">
            <a:avLst/>
          </a:prstGeom>
        </p:spPr>
        <p:txBody>
          <a:bodyPr wrap="square">
            <a:spAutoFit/>
          </a:bodyPr>
          <a:lstStyle/>
          <a:p>
            <a:pPr lvl="1"/>
            <a:r>
              <a:rPr lang="en-US" sz="2800" b="1" dirty="0"/>
              <a:t>What is the projected temperature change?</a:t>
            </a:r>
          </a:p>
          <a:p>
            <a:pPr lvl="1"/>
            <a:r>
              <a:rPr lang="en-US" sz="2800" b="1" dirty="0"/>
              <a:t>  </a:t>
            </a:r>
          </a:p>
          <a:p>
            <a:pPr lvl="1"/>
            <a:r>
              <a:rPr lang="en-US" sz="2800" b="1" dirty="0"/>
              <a:t>How will precipitation change? </a:t>
            </a:r>
          </a:p>
          <a:p>
            <a:pPr lvl="1"/>
            <a:endParaRPr lang="en-US" sz="2800" b="1" dirty="0"/>
          </a:p>
          <a:p>
            <a:pPr lvl="1"/>
            <a:r>
              <a:rPr lang="en-US" sz="2800" b="1" dirty="0"/>
              <a:t>Summary of Global and Regional Changes</a:t>
            </a:r>
          </a:p>
        </p:txBody>
      </p:sp>
      <p:sp>
        <p:nvSpPr>
          <p:cNvPr id="4" name="Rectangle 3"/>
          <p:cNvSpPr/>
          <p:nvPr/>
        </p:nvSpPr>
        <p:spPr>
          <a:xfrm>
            <a:off x="178067" y="258278"/>
            <a:ext cx="8839200" cy="1938992"/>
          </a:xfrm>
          <a:prstGeom prst="rect">
            <a:avLst/>
          </a:prstGeom>
        </p:spPr>
        <p:txBody>
          <a:bodyPr wrap="square">
            <a:spAutoFit/>
          </a:bodyPr>
          <a:lstStyle/>
          <a:p>
            <a:pPr lvl="0" algn="ctr"/>
            <a:r>
              <a:rPr lang="en-US" sz="4000" b="1" cap="all" dirty="0">
                <a:solidFill>
                  <a:srgbClr val="FFFF00"/>
                </a:solidFill>
              </a:rPr>
              <a:t>What are the projected </a:t>
            </a:r>
          </a:p>
          <a:p>
            <a:pPr lvl="0" algn="ctr"/>
            <a:r>
              <a:rPr lang="en-US" sz="4000" b="1" cap="all" dirty="0">
                <a:solidFill>
                  <a:srgbClr val="FFFF00"/>
                </a:solidFill>
              </a:rPr>
              <a:t>global and regional changes?</a:t>
            </a:r>
            <a:r>
              <a:rPr lang="en-US" sz="4000" cap="all" dirty="0">
                <a:solidFill>
                  <a:srgbClr val="FFFF00"/>
                </a:solidFill>
              </a:rPr>
              <a:t>  </a:t>
            </a:r>
          </a:p>
        </p:txBody>
      </p:sp>
      <p:sp>
        <p:nvSpPr>
          <p:cNvPr id="5" name="TextBox 4"/>
          <p:cNvSpPr txBox="1"/>
          <p:nvPr/>
        </p:nvSpPr>
        <p:spPr>
          <a:xfrm>
            <a:off x="3124200" y="2220227"/>
            <a:ext cx="2514600" cy="369332"/>
          </a:xfrm>
          <a:prstGeom prst="rect">
            <a:avLst/>
          </a:prstGeom>
          <a:noFill/>
        </p:spPr>
        <p:txBody>
          <a:bodyPr wrap="square" rtlCol="0">
            <a:spAutoFit/>
          </a:bodyPr>
          <a:lstStyle/>
          <a:p>
            <a:r>
              <a:rPr lang="en-US" dirty="0" smtClean="0">
                <a:solidFill>
                  <a:srgbClr val="FFFF00"/>
                </a:solidFill>
              </a:rPr>
              <a:t>Part 2  (7:51  to 16.20)</a:t>
            </a:r>
            <a:endParaRPr lang="en-US" dirty="0">
              <a:solidFill>
                <a:srgbClr val="FFFF00"/>
              </a:solidFill>
            </a:endParaRPr>
          </a:p>
        </p:txBody>
      </p:sp>
    </p:spTree>
    <p:extLst>
      <p:ext uri="{BB962C8B-B14F-4D97-AF65-F5344CB8AC3E}">
        <p14:creationId xmlns:p14="http://schemas.microsoft.com/office/powerpoint/2010/main" val="4072652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29</a:t>
            </a:fld>
            <a:endParaRPr lang="en-US"/>
          </a:p>
        </p:txBody>
      </p:sp>
      <p:sp>
        <p:nvSpPr>
          <p:cNvPr id="3" name="Rectangle 2"/>
          <p:cNvSpPr/>
          <p:nvPr/>
        </p:nvSpPr>
        <p:spPr>
          <a:xfrm>
            <a:off x="444767" y="2819400"/>
            <a:ext cx="8305800" cy="3108543"/>
          </a:xfrm>
          <a:prstGeom prst="rect">
            <a:avLst/>
          </a:prstGeom>
        </p:spPr>
        <p:txBody>
          <a:bodyPr wrap="square">
            <a:spAutoFit/>
          </a:bodyPr>
          <a:lstStyle/>
          <a:p>
            <a:pPr lvl="1"/>
            <a:r>
              <a:rPr lang="en-US" sz="2800" b="1" dirty="0" smtClean="0"/>
              <a:t>What did the video say about the number of days of snow in Michigan?</a:t>
            </a:r>
            <a:endParaRPr lang="en-US" sz="2800" b="1" dirty="0"/>
          </a:p>
          <a:p>
            <a:pPr lvl="1"/>
            <a:r>
              <a:rPr lang="en-US" sz="2800" b="1" dirty="0"/>
              <a:t>  </a:t>
            </a:r>
          </a:p>
          <a:p>
            <a:pPr lvl="1"/>
            <a:r>
              <a:rPr lang="en-US" sz="2800" b="1" dirty="0" smtClean="0"/>
              <a:t>What about water levels </a:t>
            </a:r>
            <a:r>
              <a:rPr lang="en-US" sz="2800" b="1" dirty="0" smtClean="0"/>
              <a:t>of the Great Lakes</a:t>
            </a:r>
            <a:r>
              <a:rPr lang="en-US" sz="2800" b="1" dirty="0" smtClean="0"/>
              <a:t>? </a:t>
            </a:r>
            <a:endParaRPr lang="en-US" sz="2800" b="1" dirty="0"/>
          </a:p>
          <a:p>
            <a:pPr lvl="1"/>
            <a:endParaRPr lang="en-US" sz="2800" b="1" dirty="0"/>
          </a:p>
          <a:p>
            <a:pPr lvl="1"/>
            <a:r>
              <a:rPr lang="en-US" sz="2800" b="1" dirty="0" smtClean="0"/>
              <a:t>What are some of the impacts Dr. Scavia mentioned?</a:t>
            </a:r>
            <a:endParaRPr lang="en-US" sz="2800" b="1" dirty="0"/>
          </a:p>
        </p:txBody>
      </p:sp>
      <p:sp>
        <p:nvSpPr>
          <p:cNvPr id="4" name="Rectangle 3"/>
          <p:cNvSpPr/>
          <p:nvPr/>
        </p:nvSpPr>
        <p:spPr>
          <a:xfrm>
            <a:off x="152400" y="762000"/>
            <a:ext cx="8839200" cy="1938992"/>
          </a:xfrm>
          <a:prstGeom prst="rect">
            <a:avLst/>
          </a:prstGeom>
        </p:spPr>
        <p:txBody>
          <a:bodyPr wrap="square">
            <a:spAutoFit/>
          </a:bodyPr>
          <a:lstStyle/>
          <a:p>
            <a:pPr algn="ctr"/>
            <a:r>
              <a:rPr lang="en-US" sz="4000" b="1" cap="all" dirty="0">
                <a:solidFill>
                  <a:srgbClr val="FFFF00"/>
                </a:solidFill>
              </a:rPr>
              <a:t>What are the expected</a:t>
            </a:r>
          </a:p>
          <a:p>
            <a:pPr algn="ctr"/>
            <a:r>
              <a:rPr lang="en-US" sz="4000" b="1" cap="all" dirty="0">
                <a:solidFill>
                  <a:srgbClr val="FFFF00"/>
                </a:solidFill>
              </a:rPr>
              <a:t>regional impacts?</a:t>
            </a:r>
            <a:r>
              <a:rPr lang="en-US" sz="4000" cap="all" dirty="0">
                <a:solidFill>
                  <a:srgbClr val="FFFF00"/>
                </a:solidFill>
              </a:rPr>
              <a:t> </a:t>
            </a:r>
          </a:p>
          <a:p>
            <a:pPr lvl="0" algn="ctr"/>
            <a:r>
              <a:rPr lang="en-US" sz="4000" cap="all" dirty="0" smtClean="0">
                <a:solidFill>
                  <a:srgbClr val="FFFF00"/>
                </a:solidFill>
              </a:rPr>
              <a:t>  </a:t>
            </a:r>
            <a:endParaRPr lang="en-US" sz="4000" cap="all" dirty="0">
              <a:solidFill>
                <a:srgbClr val="FFFF00"/>
              </a:solidFill>
            </a:endParaRPr>
          </a:p>
        </p:txBody>
      </p:sp>
      <p:sp>
        <p:nvSpPr>
          <p:cNvPr id="5" name="TextBox 4"/>
          <p:cNvSpPr txBox="1"/>
          <p:nvPr/>
        </p:nvSpPr>
        <p:spPr>
          <a:xfrm>
            <a:off x="3124200" y="2220227"/>
            <a:ext cx="2819400" cy="369332"/>
          </a:xfrm>
          <a:prstGeom prst="rect">
            <a:avLst/>
          </a:prstGeom>
          <a:noFill/>
        </p:spPr>
        <p:txBody>
          <a:bodyPr wrap="square" rtlCol="0">
            <a:spAutoFit/>
          </a:bodyPr>
          <a:lstStyle/>
          <a:p>
            <a:r>
              <a:rPr lang="en-US" dirty="0" smtClean="0">
                <a:solidFill>
                  <a:srgbClr val="FFFF00"/>
                </a:solidFill>
              </a:rPr>
              <a:t>Part 3  (16.20  to 30:55)</a:t>
            </a:r>
            <a:endParaRPr lang="en-US" dirty="0">
              <a:solidFill>
                <a:srgbClr val="FFFF00"/>
              </a:solidFill>
            </a:endParaRPr>
          </a:p>
        </p:txBody>
      </p:sp>
    </p:spTree>
    <p:extLst>
      <p:ext uri="{BB962C8B-B14F-4D97-AF65-F5344CB8AC3E}">
        <p14:creationId xmlns:p14="http://schemas.microsoft.com/office/powerpoint/2010/main" val="3167950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3</a:t>
            </a:fld>
            <a:endParaRPr lang="en-US"/>
          </a:p>
        </p:txBody>
      </p:sp>
      <p:sp>
        <p:nvSpPr>
          <p:cNvPr id="3" name="Rectangle 2"/>
          <p:cNvSpPr/>
          <p:nvPr/>
        </p:nvSpPr>
        <p:spPr>
          <a:xfrm>
            <a:off x="914400" y="838200"/>
            <a:ext cx="7391400" cy="4031873"/>
          </a:xfrm>
          <a:prstGeom prst="rect">
            <a:avLst/>
          </a:prstGeom>
        </p:spPr>
        <p:txBody>
          <a:bodyPr wrap="square">
            <a:spAutoFit/>
          </a:bodyPr>
          <a:lstStyle/>
          <a:p>
            <a:r>
              <a:rPr lang="en-US" sz="3200" b="1" dirty="0" smtClean="0">
                <a:solidFill>
                  <a:srgbClr val="FFFF00"/>
                </a:solidFill>
                <a:latin typeface="Rockwell Extra Bold" pitchFamily="18" charset="0"/>
                <a:ea typeface="Tahoma" pitchFamily="34" charset="0"/>
                <a:cs typeface="Tahoma" pitchFamily="34" charset="0"/>
              </a:rPr>
              <a:t>For each of these indicators of </a:t>
            </a:r>
            <a:r>
              <a:rPr lang="en-US" sz="3200" b="1" dirty="0">
                <a:solidFill>
                  <a:srgbClr val="FFFF00"/>
                </a:solidFill>
                <a:latin typeface="Rockwell Extra Bold" pitchFamily="18" charset="0"/>
                <a:ea typeface="Tahoma" pitchFamily="34" charset="0"/>
                <a:cs typeface="Tahoma" pitchFamily="34" charset="0"/>
              </a:rPr>
              <a:t>Climate </a:t>
            </a:r>
            <a:r>
              <a:rPr lang="en-US" sz="3200" b="1" dirty="0" smtClean="0">
                <a:solidFill>
                  <a:srgbClr val="FFFF00"/>
                </a:solidFill>
                <a:latin typeface="Rockwell Extra Bold" pitchFamily="18" charset="0"/>
                <a:ea typeface="Tahoma" pitchFamily="34" charset="0"/>
                <a:cs typeface="Tahoma" pitchFamily="34" charset="0"/>
              </a:rPr>
              <a:t>Change </a:t>
            </a:r>
          </a:p>
          <a:p>
            <a:endParaRPr lang="en-US" sz="3200" b="1" dirty="0" smtClean="0">
              <a:solidFill>
                <a:srgbClr val="FFFF00"/>
              </a:solidFill>
              <a:latin typeface="Rockwell Extra Bold" pitchFamily="18" charset="0"/>
              <a:ea typeface="Tahoma" pitchFamily="34" charset="0"/>
              <a:cs typeface="Tahoma" pitchFamily="34" charset="0"/>
            </a:endParaRPr>
          </a:p>
          <a:p>
            <a:pPr marL="457200" indent="-457200">
              <a:buFont typeface="Arial" pitchFamily="34" charset="0"/>
              <a:buChar char="•"/>
            </a:pPr>
            <a:r>
              <a:rPr lang="en-US" sz="3200" b="1" dirty="0" smtClean="0">
                <a:solidFill>
                  <a:srgbClr val="FFFF00"/>
                </a:solidFill>
                <a:latin typeface="Arial" pitchFamily="34" charset="0"/>
                <a:ea typeface="Tahoma" pitchFamily="34" charset="0"/>
                <a:cs typeface="Arial" pitchFamily="34" charset="0"/>
              </a:rPr>
              <a:t>describe the trend shown on the graph</a:t>
            </a:r>
          </a:p>
          <a:p>
            <a:endParaRPr lang="en-US" sz="3200" b="1" dirty="0" smtClean="0">
              <a:solidFill>
                <a:srgbClr val="FFFF00"/>
              </a:solidFill>
              <a:latin typeface="Arial" pitchFamily="34" charset="0"/>
              <a:ea typeface="Tahoma" pitchFamily="34" charset="0"/>
              <a:cs typeface="Arial" pitchFamily="34" charset="0"/>
            </a:endParaRPr>
          </a:p>
          <a:p>
            <a:pPr marL="457200" indent="-457200">
              <a:buFont typeface="Arial" pitchFamily="34" charset="0"/>
              <a:buChar char="•"/>
            </a:pPr>
            <a:r>
              <a:rPr lang="en-US" sz="3200" b="1" dirty="0" smtClean="0">
                <a:solidFill>
                  <a:srgbClr val="FFFF00"/>
                </a:solidFill>
                <a:latin typeface="Arial" pitchFamily="34" charset="0"/>
                <a:ea typeface="Tahoma" pitchFamily="34" charset="0"/>
                <a:cs typeface="Arial" pitchFamily="34" charset="0"/>
              </a:rPr>
              <a:t>identify a specific cause for the trend shown</a:t>
            </a:r>
            <a:endParaRPr lang="en-US" sz="3200" b="1" dirty="0">
              <a:solidFill>
                <a:srgbClr val="FFFF00"/>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968978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30</a:t>
            </a:fld>
            <a:endParaRPr lang="en-US"/>
          </a:p>
        </p:txBody>
      </p:sp>
      <p:sp>
        <p:nvSpPr>
          <p:cNvPr id="3" name="Rectangle 2"/>
          <p:cNvSpPr/>
          <p:nvPr/>
        </p:nvSpPr>
        <p:spPr>
          <a:xfrm>
            <a:off x="152400" y="1295400"/>
            <a:ext cx="8839200" cy="3447098"/>
          </a:xfrm>
          <a:prstGeom prst="rect">
            <a:avLst/>
          </a:prstGeom>
        </p:spPr>
        <p:txBody>
          <a:bodyPr wrap="square">
            <a:spAutoFit/>
          </a:bodyPr>
          <a:lstStyle/>
          <a:p>
            <a:pPr lvl="0"/>
            <a:r>
              <a:rPr lang="en-US" sz="2800" b="1" dirty="0"/>
              <a:t>What might be some consequences of fewer days of snow in Michigan</a:t>
            </a:r>
            <a:r>
              <a:rPr lang="en-US" sz="2800" b="1" dirty="0" smtClean="0"/>
              <a:t>?</a:t>
            </a:r>
          </a:p>
          <a:p>
            <a:pPr lvl="0"/>
            <a:endParaRPr lang="en-US" sz="3200" b="1" dirty="0"/>
          </a:p>
          <a:p>
            <a:pPr lvl="0"/>
            <a:r>
              <a:rPr lang="en-US" sz="2800" b="1" dirty="0"/>
              <a:t>What are some consequences of either a rise in lake levels or a drop in lake levels</a:t>
            </a:r>
            <a:r>
              <a:rPr lang="en-US" sz="2800" b="1" dirty="0" smtClean="0"/>
              <a:t>?</a:t>
            </a:r>
          </a:p>
          <a:p>
            <a:pPr lvl="0"/>
            <a:endParaRPr lang="en-US" sz="3200" b="1" dirty="0"/>
          </a:p>
          <a:p>
            <a:pPr lvl="0"/>
            <a:r>
              <a:rPr lang="en-US" sz="2800" b="1" dirty="0" smtClean="0"/>
              <a:t>What do you think Dr. Scavia meant when he said: </a:t>
            </a:r>
          </a:p>
          <a:p>
            <a:pPr lvl="0"/>
            <a:endParaRPr lang="en-US" sz="1400" b="1" dirty="0" smtClean="0"/>
          </a:p>
        </p:txBody>
      </p:sp>
      <p:sp>
        <p:nvSpPr>
          <p:cNvPr id="5" name="TextBox 4"/>
          <p:cNvSpPr txBox="1"/>
          <p:nvPr/>
        </p:nvSpPr>
        <p:spPr>
          <a:xfrm>
            <a:off x="304800" y="324446"/>
            <a:ext cx="8839200" cy="707886"/>
          </a:xfrm>
          <a:prstGeom prst="rect">
            <a:avLst/>
          </a:prstGeom>
          <a:noFill/>
        </p:spPr>
        <p:txBody>
          <a:bodyPr wrap="square" rtlCol="0">
            <a:spAutoFit/>
          </a:bodyPr>
          <a:lstStyle/>
          <a:p>
            <a:pPr algn="ctr"/>
            <a:r>
              <a:rPr lang="en-US" sz="4000" b="1" dirty="0" smtClean="0">
                <a:solidFill>
                  <a:srgbClr val="FFFF00"/>
                </a:solidFill>
              </a:rPr>
              <a:t>Questions to consider:</a:t>
            </a:r>
            <a:endParaRPr lang="en-US" sz="4000" b="1" dirty="0">
              <a:solidFill>
                <a:srgbClr val="FFFF00"/>
              </a:solidFill>
            </a:endParaRPr>
          </a:p>
        </p:txBody>
      </p:sp>
      <p:sp>
        <p:nvSpPr>
          <p:cNvPr id="4" name="Rectangle 3"/>
          <p:cNvSpPr/>
          <p:nvPr/>
        </p:nvSpPr>
        <p:spPr>
          <a:xfrm>
            <a:off x="457200" y="4742498"/>
            <a:ext cx="8229600" cy="1569660"/>
          </a:xfrm>
          <a:prstGeom prst="rect">
            <a:avLst/>
          </a:prstGeom>
        </p:spPr>
        <p:txBody>
          <a:bodyPr wrap="square">
            <a:spAutoFit/>
          </a:bodyPr>
          <a:lstStyle/>
          <a:p>
            <a:pPr lvl="0"/>
            <a:r>
              <a:rPr lang="en-US" sz="2400" b="1" dirty="0">
                <a:latin typeface="Arial" pitchFamily="34" charset="0"/>
                <a:cs typeface="Arial" pitchFamily="34" charset="0"/>
              </a:rPr>
              <a:t>“</a:t>
            </a:r>
            <a:r>
              <a:rPr lang="en-US" sz="2400" b="1" i="1" dirty="0">
                <a:latin typeface="Arial" pitchFamily="34" charset="0"/>
                <a:cs typeface="Arial" pitchFamily="34" charset="0"/>
              </a:rPr>
              <a:t>We have to double down our efforts to try to delay and decrease the amount of climate change in the future, but at the same time we need to prepare for that inevitable change that we are going to be seeing.”</a:t>
            </a:r>
          </a:p>
        </p:txBody>
      </p:sp>
    </p:spTree>
    <p:extLst>
      <p:ext uri="{BB962C8B-B14F-4D97-AF65-F5344CB8AC3E}">
        <p14:creationId xmlns:p14="http://schemas.microsoft.com/office/powerpoint/2010/main" val="2280423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31</a:t>
            </a:fld>
            <a:endParaRPr lang="en-US"/>
          </a:p>
        </p:txBody>
      </p:sp>
      <p:grpSp>
        <p:nvGrpSpPr>
          <p:cNvPr id="4" name="Group 3"/>
          <p:cNvGrpSpPr/>
          <p:nvPr/>
        </p:nvGrpSpPr>
        <p:grpSpPr>
          <a:xfrm>
            <a:off x="694690" y="593725"/>
            <a:ext cx="7754620" cy="5670550"/>
            <a:chOff x="0" y="0"/>
            <a:chExt cx="7754816" cy="5671038"/>
          </a:xfrm>
        </p:grpSpPr>
        <p:pic>
          <p:nvPicPr>
            <p:cNvPr id="5" name="Picture 4" descr="scan000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41889" y="-1041889"/>
              <a:ext cx="5671038" cy="7754816"/>
            </a:xfrm>
            <a:prstGeom prst="rect">
              <a:avLst/>
            </a:prstGeom>
            <a:noFill/>
            <a:ln w="57150">
              <a:solidFill>
                <a:srgbClr val="FFC000"/>
              </a:solidFill>
            </a:ln>
          </p:spPr>
        </p:pic>
        <p:sp>
          <p:nvSpPr>
            <p:cNvPr id="6" name="Text Box 3"/>
            <p:cNvSpPr txBox="1"/>
            <p:nvPr/>
          </p:nvSpPr>
          <p:spPr>
            <a:xfrm>
              <a:off x="5152292" y="2593730"/>
              <a:ext cx="2438400" cy="562610"/>
            </a:xfrm>
            <a:prstGeom prst="rect">
              <a:avLst/>
            </a:prstGeom>
            <a:solidFill>
              <a:schemeClr val="tx1"/>
            </a:solidFill>
            <a:ln w="571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Change in forest composition</a:t>
              </a:r>
              <a:endParaRPr lang="en-US" sz="1100" dirty="0">
                <a:solidFill>
                  <a:schemeClr val="bg1">
                    <a:lumMod val="65000"/>
                    <a:lumOff val="35000"/>
                  </a:schemeClr>
                </a:solidFill>
                <a:effectLst/>
                <a:ea typeface="Calibri"/>
                <a:cs typeface="Times New Roman"/>
              </a:endParaRPr>
            </a:p>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Shift geographic range of forests</a:t>
              </a:r>
              <a:endParaRPr lang="en-US" sz="1100" dirty="0">
                <a:solidFill>
                  <a:schemeClr val="bg1">
                    <a:lumMod val="65000"/>
                    <a:lumOff val="35000"/>
                  </a:schemeClr>
                </a:solidFill>
                <a:effectLst/>
                <a:ea typeface="Calibri"/>
                <a:cs typeface="Times New Roman"/>
              </a:endParaRPr>
            </a:p>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Forest Health and Productivity</a:t>
              </a:r>
              <a:endParaRPr lang="en-US" sz="1100" dirty="0">
                <a:solidFill>
                  <a:schemeClr val="bg1">
                    <a:lumMod val="65000"/>
                    <a:lumOff val="35000"/>
                  </a:schemeClr>
                </a:solidFill>
                <a:effectLst/>
                <a:ea typeface="Calibri"/>
                <a:cs typeface="Times New Roman"/>
              </a:endParaRPr>
            </a:p>
          </p:txBody>
        </p:sp>
        <p:sp>
          <p:nvSpPr>
            <p:cNvPr id="7" name="Text Box 4"/>
            <p:cNvSpPr txBox="1"/>
            <p:nvPr/>
          </p:nvSpPr>
          <p:spPr>
            <a:xfrm>
              <a:off x="5143500" y="3376246"/>
              <a:ext cx="2438400" cy="553720"/>
            </a:xfrm>
            <a:prstGeom prst="rect">
              <a:avLst/>
            </a:prstGeom>
            <a:solidFill>
              <a:schemeClr val="tx1"/>
            </a:solidFill>
            <a:ln w="571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Changes in water supply</a:t>
              </a:r>
              <a:endParaRPr lang="en-US" sz="1100" dirty="0">
                <a:solidFill>
                  <a:schemeClr val="bg1">
                    <a:lumMod val="65000"/>
                    <a:lumOff val="35000"/>
                  </a:schemeClr>
                </a:solidFill>
                <a:effectLst/>
                <a:ea typeface="Calibri"/>
                <a:cs typeface="Times New Roman"/>
              </a:endParaRPr>
            </a:p>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Water Quality</a:t>
              </a:r>
              <a:endParaRPr lang="en-US" sz="1100" dirty="0">
                <a:solidFill>
                  <a:schemeClr val="bg1">
                    <a:lumMod val="65000"/>
                    <a:lumOff val="35000"/>
                  </a:schemeClr>
                </a:solidFill>
                <a:effectLst/>
                <a:ea typeface="Calibri"/>
                <a:cs typeface="Times New Roman"/>
              </a:endParaRPr>
            </a:p>
            <a:p>
              <a:pPr marL="0" marR="0">
                <a:lnSpc>
                  <a:spcPts val="1150"/>
                </a:lnSpc>
                <a:spcBef>
                  <a:spcPts val="0"/>
                </a:spcBef>
                <a:spcAft>
                  <a:spcPts val="0"/>
                </a:spcAft>
              </a:pPr>
              <a:r>
                <a:rPr lang="en-US" sz="1200" dirty="0">
                  <a:solidFill>
                    <a:schemeClr val="bg1">
                      <a:lumMod val="65000"/>
                      <a:lumOff val="35000"/>
                    </a:schemeClr>
                  </a:solidFill>
                  <a:effectLst/>
                  <a:latin typeface="Times New Roman"/>
                  <a:ea typeface="Calibri"/>
                  <a:cs typeface="Times New Roman"/>
                </a:rPr>
                <a:t>Increased competition for </a:t>
              </a:r>
              <a:r>
                <a:rPr lang="en-US" sz="1200" dirty="0" smtClean="0">
                  <a:solidFill>
                    <a:schemeClr val="bg1">
                      <a:lumMod val="65000"/>
                      <a:lumOff val="35000"/>
                    </a:schemeClr>
                  </a:solidFill>
                  <a:effectLst/>
                  <a:latin typeface="Times New Roman"/>
                  <a:ea typeface="Calibri"/>
                  <a:cs typeface="Times New Roman"/>
                </a:rPr>
                <a:t> water</a:t>
              </a:r>
              <a:endParaRPr lang="en-US" sz="1100" dirty="0">
                <a:solidFill>
                  <a:schemeClr val="bg1">
                    <a:lumMod val="65000"/>
                    <a:lumOff val="35000"/>
                  </a:schemeClr>
                </a:solidFill>
                <a:effectLst/>
                <a:ea typeface="Calibri"/>
                <a:cs typeface="Times New Roman"/>
              </a:endParaRPr>
            </a:p>
          </p:txBody>
        </p:sp>
      </p:grpSp>
    </p:spTree>
    <p:extLst>
      <p:ext uri="{BB962C8B-B14F-4D97-AF65-F5344CB8AC3E}">
        <p14:creationId xmlns:p14="http://schemas.microsoft.com/office/powerpoint/2010/main" val="747594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
        <p:nvSpPr>
          <p:cNvPr id="3" name="Slide Number Placeholder 2"/>
          <p:cNvSpPr>
            <a:spLocks noGrp="1"/>
          </p:cNvSpPr>
          <p:nvPr>
            <p:ph type="sldNum" sz="quarter" idx="12"/>
          </p:nvPr>
        </p:nvSpPr>
        <p:spPr/>
        <p:txBody>
          <a:bodyPr/>
          <a:lstStyle/>
          <a:p>
            <a:fld id="{2F46C3AF-F235-4D72-9816-E062BBB64993}" type="slidenum">
              <a:rPr lang="en-US" smtClean="0"/>
              <a:t>4</a:t>
            </a:fld>
            <a:endParaRPr lang="en-US"/>
          </a:p>
        </p:txBody>
      </p:sp>
      <p:sp>
        <p:nvSpPr>
          <p:cNvPr id="4" name="TextBox 3"/>
          <p:cNvSpPr txBox="1"/>
          <p:nvPr/>
        </p:nvSpPr>
        <p:spPr>
          <a:xfrm>
            <a:off x="228600" y="6019800"/>
            <a:ext cx="8686800" cy="646331"/>
          </a:xfrm>
          <a:prstGeom prst="rect">
            <a:avLst/>
          </a:prstGeom>
          <a:noFill/>
        </p:spPr>
        <p:txBody>
          <a:bodyPr wrap="square" rtlCol="0">
            <a:spAutoFit/>
          </a:bodyPr>
          <a:lstStyle/>
          <a:p>
            <a:r>
              <a:rPr lang="en-US" b="1" dirty="0" smtClean="0">
                <a:solidFill>
                  <a:srgbClr val="FF0000"/>
                </a:solidFill>
              </a:rPr>
              <a:t>Trend:</a:t>
            </a:r>
            <a:r>
              <a:rPr lang="en-US" dirty="0" smtClean="0"/>
              <a:t> Every year the air has more CO</a:t>
            </a:r>
            <a:r>
              <a:rPr lang="en-US" baseline="-25000" dirty="0" smtClean="0"/>
              <a:t>2</a:t>
            </a:r>
            <a:r>
              <a:rPr lang="en-US" dirty="0" smtClean="0"/>
              <a:t> in it.  It keeps increasing faster (it went up only 10 ppm in the 1960’s but more than 20 ppm between 2000 and </a:t>
            </a:r>
            <a:r>
              <a:rPr lang="en-US" dirty="0" smtClean="0"/>
              <a:t>2010).</a:t>
            </a:r>
            <a:endParaRPr lang="en-US" dirty="0"/>
          </a:p>
        </p:txBody>
      </p:sp>
    </p:spTree>
    <p:extLst>
      <p:ext uri="{BB962C8B-B14F-4D97-AF65-F5344CB8AC3E}">
        <p14:creationId xmlns:p14="http://schemas.microsoft.com/office/powerpoint/2010/main" val="4273512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
        <p:nvSpPr>
          <p:cNvPr id="3" name="Slide Number Placeholder 2"/>
          <p:cNvSpPr>
            <a:spLocks noGrp="1"/>
          </p:cNvSpPr>
          <p:nvPr>
            <p:ph type="sldNum" sz="quarter" idx="12"/>
          </p:nvPr>
        </p:nvSpPr>
        <p:spPr/>
        <p:txBody>
          <a:bodyPr/>
          <a:lstStyle/>
          <a:p>
            <a:fld id="{2F46C3AF-F235-4D72-9816-E062BBB64993}" type="slidenum">
              <a:rPr lang="en-US" smtClean="0"/>
              <a:t>5</a:t>
            </a:fld>
            <a:endParaRPr lang="en-US"/>
          </a:p>
        </p:txBody>
      </p:sp>
      <p:sp>
        <p:nvSpPr>
          <p:cNvPr id="4" name="TextBox 3"/>
          <p:cNvSpPr txBox="1"/>
          <p:nvPr/>
        </p:nvSpPr>
        <p:spPr>
          <a:xfrm>
            <a:off x="228600" y="6019800"/>
            <a:ext cx="8686800" cy="646331"/>
          </a:xfrm>
          <a:prstGeom prst="rect">
            <a:avLst/>
          </a:prstGeom>
          <a:noFill/>
        </p:spPr>
        <p:txBody>
          <a:bodyPr wrap="square" rtlCol="0">
            <a:spAutoFit/>
          </a:bodyPr>
          <a:lstStyle/>
          <a:p>
            <a:r>
              <a:rPr lang="en-US" b="1" dirty="0" smtClean="0">
                <a:solidFill>
                  <a:srgbClr val="FF0000"/>
                </a:solidFill>
              </a:rPr>
              <a:t>Cause:</a:t>
            </a:r>
            <a:r>
              <a:rPr lang="en-US" dirty="0" smtClean="0"/>
              <a:t> People are burning more coal and oil, releasing more carbon dioxide into the air.</a:t>
            </a:r>
            <a:endParaRPr lang="en-US" dirty="0"/>
          </a:p>
        </p:txBody>
      </p:sp>
    </p:spTree>
    <p:extLst>
      <p:ext uri="{BB962C8B-B14F-4D97-AF65-F5344CB8AC3E}">
        <p14:creationId xmlns:p14="http://schemas.microsoft.com/office/powerpoint/2010/main" val="14750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
        <p:nvSpPr>
          <p:cNvPr id="3" name="Slide Number Placeholder 2"/>
          <p:cNvSpPr>
            <a:spLocks noGrp="1"/>
          </p:cNvSpPr>
          <p:nvPr>
            <p:ph type="sldNum" sz="quarter" idx="12"/>
          </p:nvPr>
        </p:nvSpPr>
        <p:spPr/>
        <p:txBody>
          <a:bodyPr/>
          <a:lstStyle/>
          <a:p>
            <a:fld id="{2F46C3AF-F235-4D72-9816-E062BBB64993}" type="slidenum">
              <a:rPr lang="en-US" smtClean="0"/>
              <a:t>6</a:t>
            </a:fld>
            <a:endParaRPr lang="en-US"/>
          </a:p>
        </p:txBody>
      </p:sp>
      <p:sp>
        <p:nvSpPr>
          <p:cNvPr id="4" name="TextBox 3"/>
          <p:cNvSpPr txBox="1"/>
          <p:nvPr/>
        </p:nvSpPr>
        <p:spPr>
          <a:xfrm>
            <a:off x="228600" y="6019800"/>
            <a:ext cx="8686800" cy="369332"/>
          </a:xfrm>
          <a:prstGeom prst="rect">
            <a:avLst/>
          </a:prstGeom>
          <a:noFill/>
        </p:spPr>
        <p:txBody>
          <a:bodyPr wrap="square" rtlCol="0">
            <a:spAutoFit/>
          </a:bodyPr>
          <a:lstStyle/>
          <a:p>
            <a:r>
              <a:rPr lang="en-US" b="1" dirty="0" smtClean="0">
                <a:solidFill>
                  <a:srgbClr val="FF0000"/>
                </a:solidFill>
              </a:rPr>
              <a:t>Trend:</a:t>
            </a:r>
            <a:r>
              <a:rPr lang="en-US" dirty="0" smtClean="0"/>
              <a:t> Very erratic, but the general trend is a higher temperature overall.</a:t>
            </a:r>
            <a:endParaRPr lang="en-US" dirty="0"/>
          </a:p>
        </p:txBody>
      </p:sp>
    </p:spTree>
    <p:extLst>
      <p:ext uri="{BB962C8B-B14F-4D97-AF65-F5344CB8AC3E}">
        <p14:creationId xmlns:p14="http://schemas.microsoft.com/office/powerpoint/2010/main" val="1195783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
        <p:nvSpPr>
          <p:cNvPr id="3" name="Slide Number Placeholder 2"/>
          <p:cNvSpPr>
            <a:spLocks noGrp="1"/>
          </p:cNvSpPr>
          <p:nvPr>
            <p:ph type="sldNum" sz="quarter" idx="12"/>
          </p:nvPr>
        </p:nvSpPr>
        <p:spPr/>
        <p:txBody>
          <a:bodyPr/>
          <a:lstStyle/>
          <a:p>
            <a:fld id="{2F46C3AF-F235-4D72-9816-E062BBB64993}" type="slidenum">
              <a:rPr lang="en-US" smtClean="0"/>
              <a:t>7</a:t>
            </a:fld>
            <a:endParaRPr lang="en-US"/>
          </a:p>
        </p:txBody>
      </p:sp>
      <p:sp>
        <p:nvSpPr>
          <p:cNvPr id="4" name="TextBox 3"/>
          <p:cNvSpPr txBox="1"/>
          <p:nvPr/>
        </p:nvSpPr>
        <p:spPr>
          <a:xfrm>
            <a:off x="228600" y="6019800"/>
            <a:ext cx="8686800" cy="646331"/>
          </a:xfrm>
          <a:prstGeom prst="rect">
            <a:avLst/>
          </a:prstGeom>
          <a:noFill/>
        </p:spPr>
        <p:txBody>
          <a:bodyPr wrap="square" rtlCol="0">
            <a:spAutoFit/>
          </a:bodyPr>
          <a:lstStyle/>
          <a:p>
            <a:r>
              <a:rPr lang="en-US" b="1" dirty="0" smtClean="0">
                <a:solidFill>
                  <a:srgbClr val="FF0000"/>
                </a:solidFill>
              </a:rPr>
              <a:t>Cause: </a:t>
            </a:r>
            <a:r>
              <a:rPr lang="en-US" dirty="0" smtClean="0"/>
              <a:t>The higher concentration of carbon dioxide in the atmosphere has prevented outgoing radiation, causing the temperature to rise.</a:t>
            </a:r>
            <a:endParaRPr lang="en-US" dirty="0"/>
          </a:p>
        </p:txBody>
      </p:sp>
    </p:spTree>
    <p:extLst>
      <p:ext uri="{BB962C8B-B14F-4D97-AF65-F5344CB8AC3E}">
        <p14:creationId xmlns:p14="http://schemas.microsoft.com/office/powerpoint/2010/main" val="3011926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864952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46C3AF-F235-4D72-9816-E062BBB64993}" type="slidenum">
              <a:rPr lang="en-US" smtClean="0"/>
              <a:t>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909828"/>
            <a:ext cx="6729984" cy="5038344"/>
          </a:xfrm>
          <a:prstGeom prst="rect">
            <a:avLst/>
          </a:prstGeom>
        </p:spPr>
      </p:pic>
    </p:spTree>
    <p:extLst>
      <p:ext uri="{BB962C8B-B14F-4D97-AF65-F5344CB8AC3E}">
        <p14:creationId xmlns:p14="http://schemas.microsoft.com/office/powerpoint/2010/main" val="25011346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216</TotalTime>
  <Words>421</Words>
  <Application>Microsoft Office PowerPoint</Application>
  <PresentationFormat>On-screen Show (4:3)</PresentationFormat>
  <Paragraphs>90</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Foundry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 Mater</dc:creator>
  <cp:lastModifiedBy>cst-local</cp:lastModifiedBy>
  <cp:revision>17</cp:revision>
  <dcterms:created xsi:type="dcterms:W3CDTF">2012-11-16T22:01:59Z</dcterms:created>
  <dcterms:modified xsi:type="dcterms:W3CDTF">2013-01-29T19:27:42Z</dcterms:modified>
</cp:coreProperties>
</file>