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1" r:id="rId4"/>
    <p:sldId id="270" r:id="rId5"/>
    <p:sldId id="258" r:id="rId6"/>
    <p:sldId id="262" r:id="rId7"/>
    <p:sldId id="271" r:id="rId8"/>
    <p:sldId id="272" r:id="rId9"/>
    <p:sldId id="274" r:id="rId10"/>
    <p:sldId id="263" r:id="rId11"/>
    <p:sldId id="266" r:id="rId12"/>
    <p:sldId id="265" r:id="rId13"/>
    <p:sldId id="259" r:id="rId14"/>
    <p:sldId id="267" r:id="rId15"/>
    <p:sldId id="273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  <a:srgbClr val="996633"/>
    <a:srgbClr val="0062AC"/>
    <a:srgbClr val="008AF2"/>
    <a:srgbClr val="045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78" y="-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27277-988A-4A9E-816E-DEB5B4950221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C93DB-07CF-431C-B94D-95366EC6D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70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1994C-5EA6-4D01-B71A-1FBC6B7D7454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D517D-0BCF-496E-8924-458643844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04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D517D-0BCF-496E-8924-4586438443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95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D517D-0BCF-496E-8924-4586438443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95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38BE-2B6D-4370-AA45-EA7A309E46FE}" type="datetime1">
              <a:rPr lang="en-US" smtClean="0"/>
              <a:t>1/29/2013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AE3F-125F-487D-91F3-548AABADA86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2C53-D0D3-4C90-9D76-6E027FFE8FEC}" type="datetime1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AE3F-125F-487D-91F3-548AABADA8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A3C03-E1FF-459B-A245-6B4204FC224A}" type="datetime1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AE3F-125F-487D-91F3-548AABADA8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1056-6933-4407-ABA7-E1BF9386F3C0}" type="datetime1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AE3F-125F-487D-91F3-548AABADA8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AE18-C114-42B0-8FBB-CE7B37EFAA3A}" type="datetime1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AE3F-125F-487D-91F3-548AABADA86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BDCF-7829-4E8B-8B01-AA223CFBF592}" type="datetime1">
              <a:rPr lang="en-US" smtClean="0"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AE3F-125F-487D-91F3-548AABADA8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D095-8957-4938-A903-CE300757F9CF}" type="datetime1">
              <a:rPr lang="en-US" smtClean="0"/>
              <a:t>1/29/2013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AE3F-125F-487D-91F3-548AABADA8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EC05-357D-4EB0-8F9F-69ED3CC36582}" type="datetime1">
              <a:rPr lang="en-US" smtClean="0"/>
              <a:t>1/29/2013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AE3F-125F-487D-91F3-548AABADA8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0514E-4F6C-4F10-9BE2-255C5778577D}" type="datetime1">
              <a:rPr lang="en-US" smtClean="0"/>
              <a:t>1/29/2013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AE3F-125F-487D-91F3-548AABADA8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FD3B-D290-4F65-AA91-0F1E5F594E71}" type="datetime1">
              <a:rPr lang="en-US" smtClean="0"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AE3F-125F-487D-91F3-548AABADA8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0721-4F12-403B-8617-9B98C8EE9F08}" type="datetime1">
              <a:rPr lang="en-US" smtClean="0"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BB1AE3F-125F-487D-91F3-548AABADA86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9DF491-ECAB-4AB8-8D88-C535B8E3F2FC}" type="datetime1">
              <a:rPr lang="en-US" smtClean="0"/>
              <a:t>1/29/2013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B1AE3F-125F-487D-91F3-548AABADA862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7851648" cy="1828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45A72"/>
                </a:solidFill>
              </a:rPr>
              <a:t>Water Balance </a:t>
            </a:r>
            <a:br>
              <a:rPr lang="en-US" dirty="0" smtClean="0">
                <a:solidFill>
                  <a:srgbClr val="045A72"/>
                </a:solidFill>
              </a:rPr>
            </a:br>
            <a:r>
              <a:rPr lang="en-US" dirty="0" smtClean="0">
                <a:solidFill>
                  <a:srgbClr val="045A72"/>
                </a:solidFill>
              </a:rPr>
              <a:t>and the Great Lakes</a:t>
            </a:r>
            <a:endParaRPr lang="en-US" dirty="0">
              <a:solidFill>
                <a:srgbClr val="045A7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AE3F-125F-487D-91F3-548AABADA8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8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772" y="650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A Climagraph with a Better Design</a:t>
            </a:r>
            <a:endParaRPr lang="en-US" sz="28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35229" y="1524000"/>
            <a:ext cx="39475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months have a water surplus in Detroit?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97775" y="2616607"/>
            <a:ext cx="549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6</a:t>
            </a:r>
            <a:endParaRPr lang="en-US" sz="3200" b="1" baseline="30000" dirty="0">
              <a:solidFill>
                <a:srgbClr val="C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532" y="1669812"/>
            <a:ext cx="4622059" cy="38289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14103" y="4648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4</a:t>
            </a:r>
            <a:endParaRPr lang="en-US" sz="3200" b="1" baseline="300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229" y="3584298"/>
            <a:ext cx="3423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months normally have a water deficit in Detroit?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5229" y="5498439"/>
            <a:ext cx="3423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water deficit in August?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52800" y="5807940"/>
            <a:ext cx="1866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1 inch</a:t>
            </a:r>
            <a:endParaRPr lang="en-US" sz="3200" b="1" baseline="30000" dirty="0">
              <a:solidFill>
                <a:srgbClr val="C00000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AE3F-125F-487D-91F3-548AABADA8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5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6" grpId="0"/>
      <p:bldP spid="19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46" y="1295400"/>
            <a:ext cx="430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In 2010 Detroit had…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532" y="1669812"/>
            <a:ext cx="4622059" cy="3828975"/>
          </a:xfrm>
          <a:prstGeom prst="rect">
            <a:avLst/>
          </a:prstGeom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AE3F-125F-487D-91F3-548AABADA862}" type="slidenum">
              <a:rPr lang="en-US" smtClean="0"/>
              <a:t>11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-21772" y="650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How Climate Change Can Alter the Water Balance</a:t>
            </a:r>
            <a:endParaRPr lang="en-US" sz="2800" b="1" i="1" dirty="0"/>
          </a:p>
        </p:txBody>
      </p:sp>
      <p:sp>
        <p:nvSpPr>
          <p:cNvPr id="4" name="Quad Arrow Callout 3"/>
          <p:cNvSpPr/>
          <p:nvPr/>
        </p:nvSpPr>
        <p:spPr>
          <a:xfrm>
            <a:off x="5257800" y="4648200"/>
            <a:ext cx="228600" cy="228600"/>
          </a:xfrm>
          <a:prstGeom prst="quadArrowCallou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Quad Arrow Callout 8"/>
          <p:cNvSpPr/>
          <p:nvPr/>
        </p:nvSpPr>
        <p:spPr>
          <a:xfrm>
            <a:off x="8077200" y="4630882"/>
            <a:ext cx="228600" cy="228600"/>
          </a:xfrm>
          <a:prstGeom prst="quadArrowCallou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6870161" y="2971800"/>
            <a:ext cx="228600" cy="228600"/>
          </a:xfrm>
          <a:prstGeom prst="sun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/>
        </p:nvSpPr>
        <p:spPr>
          <a:xfrm>
            <a:off x="6641561" y="2971800"/>
            <a:ext cx="228600" cy="228600"/>
          </a:xfrm>
          <a:prstGeom prst="sun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28699" y="3712559"/>
            <a:ext cx="401880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none" spc="0" dirty="0">
                <a:ln w="2857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*2 months when the ground was frozen </a:t>
            </a:r>
            <a:r>
              <a:rPr lang="en-US" sz="3200" b="1" cap="none" spc="0" dirty="0" smtClean="0">
                <a:ln w="2857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solid</a:t>
            </a:r>
            <a:endParaRPr lang="en-US" sz="3200" b="1" cap="none" spc="0" dirty="0">
              <a:ln w="28575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057400"/>
            <a:ext cx="396146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none" spc="0" dirty="0" smtClean="0">
                <a:ln w="19050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*2 months when air-conditioners were useful</a:t>
            </a:r>
            <a:endParaRPr lang="en-US" sz="3200" b="1" cap="none" spc="0" dirty="0">
              <a:ln w="19050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038" y="5498787"/>
            <a:ext cx="4197927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none" spc="0" dirty="0" smtClean="0">
                <a:ln w="31550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*</a:t>
            </a:r>
            <a:r>
              <a:rPr lang="en-US" sz="3200" b="1" cap="none" spc="0" dirty="0" smtClean="0">
                <a:ln w="31550" cmpd="sng">
                  <a:solidFill>
                    <a:srgbClr val="007434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about </a:t>
            </a:r>
            <a:r>
              <a:rPr lang="en-US" sz="3200" b="1" cap="none" spc="0" dirty="0">
                <a:ln w="31550" cmpd="sng">
                  <a:solidFill>
                    <a:srgbClr val="007434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 months of growing season. </a:t>
            </a:r>
          </a:p>
        </p:txBody>
      </p:sp>
      <p:sp>
        <p:nvSpPr>
          <p:cNvPr id="12" name="Sun 11"/>
          <p:cNvSpPr/>
          <p:nvPr/>
        </p:nvSpPr>
        <p:spPr>
          <a:xfrm>
            <a:off x="6329834" y="3415779"/>
            <a:ext cx="228600" cy="228600"/>
          </a:xfrm>
          <a:prstGeom prst="sun">
            <a:avLst/>
          </a:prstGeom>
          <a:solidFill>
            <a:srgbClr val="FFC000"/>
          </a:solidFill>
          <a:ln w="12700">
            <a:solidFill>
              <a:srgbClr val="007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n 15"/>
          <p:cNvSpPr/>
          <p:nvPr/>
        </p:nvSpPr>
        <p:spPr>
          <a:xfrm>
            <a:off x="6527261" y="3241504"/>
            <a:ext cx="228600" cy="228600"/>
          </a:xfrm>
          <a:prstGeom prst="sun">
            <a:avLst/>
          </a:prstGeom>
          <a:solidFill>
            <a:srgbClr val="FFC000"/>
          </a:solidFill>
          <a:ln w="12700">
            <a:solidFill>
              <a:srgbClr val="007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/>
        </p:nvSpPr>
        <p:spPr>
          <a:xfrm>
            <a:off x="6759325" y="3412315"/>
            <a:ext cx="228600" cy="228600"/>
          </a:xfrm>
          <a:prstGeom prst="sun">
            <a:avLst/>
          </a:prstGeom>
          <a:solidFill>
            <a:srgbClr val="FFC000"/>
          </a:solidFill>
          <a:ln w="12700">
            <a:solidFill>
              <a:srgbClr val="007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n 17"/>
          <p:cNvSpPr/>
          <p:nvPr/>
        </p:nvSpPr>
        <p:spPr>
          <a:xfrm>
            <a:off x="6984461" y="3331559"/>
            <a:ext cx="228600" cy="228600"/>
          </a:xfrm>
          <a:prstGeom prst="sun">
            <a:avLst/>
          </a:prstGeom>
          <a:solidFill>
            <a:srgbClr val="FFC000"/>
          </a:solidFill>
          <a:ln w="12700">
            <a:solidFill>
              <a:srgbClr val="007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n 18"/>
          <p:cNvSpPr/>
          <p:nvPr/>
        </p:nvSpPr>
        <p:spPr>
          <a:xfrm>
            <a:off x="7315200" y="3483959"/>
            <a:ext cx="228600" cy="228600"/>
          </a:xfrm>
          <a:prstGeom prst="sun">
            <a:avLst/>
          </a:prstGeom>
          <a:solidFill>
            <a:srgbClr val="FFC000"/>
          </a:solidFill>
          <a:ln w="12700">
            <a:solidFill>
              <a:srgbClr val="007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2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  <p:bldP spid="9" grpId="0" animBg="1"/>
      <p:bldP spid="5" grpId="0" animBg="1"/>
      <p:bldP spid="11" grpId="0" animBg="1"/>
      <p:bldP spid="6" grpId="0"/>
      <p:bldP spid="7" grpId="0"/>
      <p:bldP spid="10" grpId="0"/>
      <p:bldP spid="1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772" y="650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How Climate Change Can Alter the Water Balance</a:t>
            </a:r>
            <a:endParaRPr lang="en-US" sz="2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29401" y="2226460"/>
            <a:ext cx="4131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How many months need air-conditioning?</a:t>
            </a:r>
            <a:endParaRPr lang="en-US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07630" y="3588603"/>
            <a:ext cx="4305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How many months have a water deficit?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07434" y="2484215"/>
            <a:ext cx="549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3</a:t>
            </a:r>
            <a:endParaRPr lang="en-US" sz="3200" b="1" baseline="300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8669" y="4004100"/>
            <a:ext cx="461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4</a:t>
            </a:r>
            <a:endParaRPr lang="en-US" sz="3200" b="1" baseline="300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630" y="5057127"/>
            <a:ext cx="3949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What is the likely water deficit after climate change?</a:t>
            </a:r>
            <a:endParaRPr lang="en-US" sz="2400" b="1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2819400" y="5946934"/>
            <a:ext cx="6050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Higher - Up to about 5  inches</a:t>
            </a:r>
            <a:endParaRPr lang="en-US" sz="3200" b="1" baseline="30000" dirty="0">
              <a:solidFill>
                <a:srgbClr val="C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930" y="1368612"/>
            <a:ext cx="4457260" cy="384048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AE3F-125F-487D-91F3-548AABADA862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4075" y="1116675"/>
            <a:ext cx="338041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If the temperature </a:t>
            </a:r>
          </a:p>
          <a:p>
            <a:r>
              <a:rPr lang="en-US" sz="2800" b="1" dirty="0" smtClean="0"/>
              <a:t>rises 3</a:t>
            </a:r>
            <a:r>
              <a:rPr lang="en-US" sz="2800" b="1" baseline="30000" dirty="0" smtClean="0"/>
              <a:t>0</a:t>
            </a:r>
            <a:r>
              <a:rPr lang="en-US" sz="2800" b="1" dirty="0" smtClean="0"/>
              <a:t>.....</a:t>
            </a:r>
            <a:endParaRPr lang="en-US" sz="2800" b="1" baseline="30000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641560" y="2978730"/>
            <a:ext cx="0" cy="196626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885710" y="2776602"/>
            <a:ext cx="0" cy="52611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116325" y="2862478"/>
            <a:ext cx="0" cy="343254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363690" y="3205732"/>
            <a:ext cx="0" cy="196626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400800" y="3234775"/>
            <a:ext cx="0" cy="98313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45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6" grpId="0"/>
      <p:bldP spid="1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1452880"/>
            <a:ext cx="4457257" cy="3840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1772" y="650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How Climate Change Can Alter the Water Balance</a:t>
            </a:r>
            <a:endParaRPr lang="en-US" sz="2800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AE3F-125F-487D-91F3-548AABADA862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099" y="1143000"/>
            <a:ext cx="4191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Five likely changes:</a:t>
            </a:r>
          </a:p>
          <a:p>
            <a:pPr marL="342900" indent="-342900">
              <a:buAutoNum type="alphaLcPeriod"/>
            </a:pPr>
            <a:r>
              <a:rPr lang="en-US" sz="2400" b="1" dirty="0" smtClean="0"/>
              <a:t>Temperatures will go up</a:t>
            </a:r>
          </a:p>
          <a:p>
            <a:endParaRPr lang="en-US" sz="1200" b="1" dirty="0" smtClean="0"/>
          </a:p>
          <a:p>
            <a:pPr marL="342900" indent="-342900">
              <a:buAutoNum type="alphaLcPeriod"/>
            </a:pPr>
            <a:r>
              <a:rPr lang="en-US" sz="2400" b="1" dirty="0" smtClean="0"/>
              <a:t>Precipitation in winter will go up</a:t>
            </a:r>
          </a:p>
          <a:p>
            <a:pPr marL="342900" indent="-342900">
              <a:buAutoNum type="alphaLcPeriod"/>
            </a:pPr>
            <a:endParaRPr lang="en-US" sz="1200" b="1" dirty="0" smtClean="0"/>
          </a:p>
          <a:p>
            <a:pPr marL="342900" indent="-342900">
              <a:buAutoNum type="alphaLcPeriod"/>
            </a:pPr>
            <a:r>
              <a:rPr lang="en-US" sz="2400" b="1" dirty="0" smtClean="0"/>
              <a:t>Winters will have more rain and less snow</a:t>
            </a:r>
          </a:p>
          <a:p>
            <a:pPr marL="342900" indent="-342900">
              <a:buAutoNum type="alphaLcPeriod"/>
            </a:pPr>
            <a:endParaRPr lang="en-US" sz="1200" b="1" dirty="0" smtClean="0"/>
          </a:p>
          <a:p>
            <a:pPr marL="342900" indent="-342900">
              <a:buAutoNum type="alphaLcPeriod"/>
            </a:pPr>
            <a:r>
              <a:rPr lang="en-US" sz="2400" b="1" dirty="0" smtClean="0"/>
              <a:t>Summer storms may get stronger , with more rain in a short time, but</a:t>
            </a:r>
          </a:p>
          <a:p>
            <a:pPr marL="342900" indent="-342900">
              <a:buAutoNum type="alphaLcPeriod"/>
            </a:pPr>
            <a:endParaRPr lang="en-US" sz="1200" b="1" dirty="0" smtClean="0"/>
          </a:p>
          <a:p>
            <a:pPr marL="342900" indent="-342900">
              <a:buAutoNum type="alphaLcPeriod"/>
            </a:pPr>
            <a:r>
              <a:rPr lang="en-US" sz="2400" b="1" dirty="0" smtClean="0"/>
              <a:t>Total rainfall in summer will go down, because there will be fewer storms.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57527" y="5562600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happened to the water balance?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800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772" y="650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Water levels in the Great Lakes</a:t>
            </a:r>
            <a:endParaRPr lang="en-US" sz="2800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AE3F-125F-487D-91F3-548AABADA862}" type="slidenum">
              <a:rPr lang="en-US" smtClean="0"/>
              <a:t>14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667" r="52835" b="59570"/>
          <a:stretch/>
        </p:blipFill>
        <p:spPr>
          <a:xfrm>
            <a:off x="1368673" y="1219200"/>
            <a:ext cx="6363109" cy="469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1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772" y="650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Water levels in the Great Lakes</a:t>
            </a:r>
            <a:endParaRPr lang="en-US" sz="2800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AE3F-125F-487D-91F3-548AABADA862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58994" y="1131015"/>
            <a:ext cx="908412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The level of water in a lake depends on the balance between four things</a:t>
            </a:r>
            <a:r>
              <a:rPr lang="en-US" sz="3600" b="1" dirty="0" smtClean="0"/>
              <a:t>:</a:t>
            </a:r>
          </a:p>
          <a:p>
            <a:endParaRPr lang="en-US" sz="2800" b="1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800" b="1" dirty="0"/>
              <a:t>How much rain and snow fall </a:t>
            </a:r>
            <a:endParaRPr lang="en-US" sz="2800" b="1" dirty="0" smtClean="0"/>
          </a:p>
          <a:p>
            <a:pPr lvl="0"/>
            <a:r>
              <a:rPr lang="en-US" sz="2800" b="1" dirty="0"/>
              <a:t>	</a:t>
            </a:r>
            <a:r>
              <a:rPr lang="en-US" sz="2400" b="1" dirty="0" smtClean="0"/>
              <a:t>directly </a:t>
            </a:r>
            <a:r>
              <a:rPr lang="en-US" sz="2400" b="1" dirty="0"/>
              <a:t>into the </a:t>
            </a:r>
            <a:r>
              <a:rPr lang="en-US" sz="2400" b="1" dirty="0" smtClean="0"/>
              <a:t>lake</a:t>
            </a:r>
            <a:r>
              <a:rPr lang="en-US" sz="2800" b="1" dirty="0"/>
              <a:t>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667" r="52835" b="59570"/>
          <a:stretch/>
        </p:blipFill>
        <p:spPr>
          <a:xfrm>
            <a:off x="5638799" y="2286000"/>
            <a:ext cx="3471137" cy="25605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36520" y="3810000"/>
            <a:ext cx="548639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US" sz="2800" b="1" dirty="0"/>
              <a:t>How much water evaporates </a:t>
            </a:r>
          </a:p>
          <a:p>
            <a:pPr lvl="0"/>
            <a:r>
              <a:rPr lang="en-US" b="1" dirty="0"/>
              <a:t>	</a:t>
            </a:r>
            <a:r>
              <a:rPr lang="en-US" sz="2400" b="1" dirty="0"/>
              <a:t>from the surface of the </a:t>
            </a:r>
            <a:r>
              <a:rPr lang="en-US" sz="2400" b="1" dirty="0" smtClean="0"/>
              <a:t>lake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-36520" y="4846551"/>
            <a:ext cx="7108372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US" sz="2800" b="1" dirty="0"/>
              <a:t>How much water comes into the lake </a:t>
            </a:r>
          </a:p>
          <a:p>
            <a:pPr lvl="0"/>
            <a:r>
              <a:rPr lang="en-US" b="1" dirty="0"/>
              <a:t>	</a:t>
            </a:r>
            <a:r>
              <a:rPr lang="en-US" sz="2400" b="1" dirty="0"/>
              <a:t>from rivers and groundwater springs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en-US" sz="1050" b="1" dirty="0"/>
          </a:p>
        </p:txBody>
      </p:sp>
      <p:sp>
        <p:nvSpPr>
          <p:cNvPr id="8" name="Rectangle 7"/>
          <p:cNvSpPr/>
          <p:nvPr/>
        </p:nvSpPr>
        <p:spPr>
          <a:xfrm>
            <a:off x="-21772" y="5791200"/>
            <a:ext cx="7543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US" sz="2800" b="1" dirty="0"/>
              <a:t>How much water goes out of the lake </a:t>
            </a:r>
          </a:p>
          <a:p>
            <a:pPr lvl="0"/>
            <a:r>
              <a:rPr lang="en-US" b="1" dirty="0"/>
              <a:t>	</a:t>
            </a:r>
            <a:r>
              <a:rPr lang="en-US" sz="2400" b="1" dirty="0"/>
              <a:t>in rivers or groundwater seepage</a:t>
            </a:r>
          </a:p>
        </p:txBody>
      </p:sp>
    </p:spTree>
    <p:extLst>
      <p:ext uri="{BB962C8B-B14F-4D97-AF65-F5344CB8AC3E}">
        <p14:creationId xmlns:p14="http://schemas.microsoft.com/office/powerpoint/2010/main" val="41985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772" y="650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Water levels in the Great Lakes</a:t>
            </a:r>
            <a:endParaRPr lang="en-US" sz="2800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AE3F-125F-487D-91F3-548AABADA862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" y="2686614"/>
            <a:ext cx="351766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/>
              <a:t>Cause</a:t>
            </a:r>
          </a:p>
          <a:p>
            <a:pPr lvl="0"/>
            <a:r>
              <a:rPr lang="en-US" b="1" dirty="0"/>
              <a:t> </a:t>
            </a:r>
            <a:r>
              <a:rPr lang="en-US" b="1" dirty="0" smtClean="0"/>
              <a:t>     Higher water temperature</a:t>
            </a:r>
          </a:p>
          <a:p>
            <a:pPr lvl="0"/>
            <a:endParaRPr lang="en-US" b="1" dirty="0" smtClean="0"/>
          </a:p>
          <a:p>
            <a:pPr lvl="0"/>
            <a:r>
              <a:rPr lang="en-US" b="1" dirty="0" smtClean="0"/>
              <a:t>      Stronger summer storms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en-US" b="1" dirty="0" smtClean="0"/>
          </a:p>
          <a:p>
            <a:pPr lvl="0"/>
            <a:r>
              <a:rPr lang="en-US" b="1" dirty="0"/>
              <a:t> </a:t>
            </a:r>
            <a:r>
              <a:rPr lang="en-US" b="1" dirty="0" smtClean="0"/>
              <a:t>     Shallower water</a:t>
            </a:r>
          </a:p>
        </p:txBody>
      </p:sp>
      <p:sp>
        <p:nvSpPr>
          <p:cNvPr id="9" name="Rectangle 8"/>
          <p:cNvSpPr/>
          <p:nvPr/>
        </p:nvSpPr>
        <p:spPr>
          <a:xfrm>
            <a:off x="17206" y="914400"/>
            <a:ext cx="860421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Effects of Climate Change </a:t>
            </a:r>
          </a:p>
          <a:p>
            <a:r>
              <a:rPr lang="en-US" sz="4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	</a:t>
            </a:r>
            <a:r>
              <a:rPr lang="en-U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		on the Great Lakes</a:t>
            </a:r>
            <a:endParaRPr lang="en-US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50229" y="2686614"/>
            <a:ext cx="428897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/>
              <a:t>Effect</a:t>
            </a:r>
          </a:p>
          <a:p>
            <a:pPr lvl="0"/>
            <a:r>
              <a:rPr lang="en-US" b="1" dirty="0" smtClean="0"/>
              <a:t>      More plants growing near shore</a:t>
            </a:r>
          </a:p>
          <a:p>
            <a:pPr lvl="0"/>
            <a:endParaRPr lang="en-US" b="1" dirty="0" smtClean="0"/>
          </a:p>
          <a:p>
            <a:pPr lvl="0"/>
            <a:r>
              <a:rPr lang="en-US" b="1" dirty="0" smtClean="0"/>
              <a:t>      Less ice cover in winter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en-US" b="1" dirty="0" smtClean="0"/>
          </a:p>
          <a:p>
            <a:pPr lvl="0"/>
            <a:r>
              <a:rPr lang="en-US" b="1" dirty="0" smtClean="0"/>
              <a:t>      Possible damage to docks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276600" y="3276600"/>
            <a:ext cx="1600200" cy="5334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146498" y="3859164"/>
            <a:ext cx="1730302" cy="5334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346398" y="3429000"/>
            <a:ext cx="2530402" cy="96356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73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772" y="650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Water levels in the Great Lakes</a:t>
            </a:r>
            <a:endParaRPr lang="en-US" sz="2800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AE3F-125F-487D-91F3-548AABADA862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2686614"/>
            <a:ext cx="388619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/>
              <a:t>Cause</a:t>
            </a:r>
          </a:p>
          <a:p>
            <a:pPr lvl="0"/>
            <a:r>
              <a:rPr lang="en-US" b="1" dirty="0"/>
              <a:t> </a:t>
            </a:r>
            <a:r>
              <a:rPr lang="en-US" b="1" dirty="0" smtClean="0"/>
              <a:t>     Higher water temperature</a:t>
            </a:r>
          </a:p>
          <a:p>
            <a:pPr lvl="0"/>
            <a:endParaRPr lang="en-US" b="1" dirty="0" smtClean="0"/>
          </a:p>
          <a:p>
            <a:pPr lvl="0"/>
            <a:r>
              <a:rPr lang="en-US" b="1" dirty="0" smtClean="0"/>
              <a:t>      Less total rain in summer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en-US" b="1" dirty="0" smtClean="0"/>
          </a:p>
          <a:p>
            <a:pPr lvl="0"/>
            <a:r>
              <a:rPr lang="en-US" b="1" dirty="0"/>
              <a:t> </a:t>
            </a:r>
            <a:r>
              <a:rPr lang="en-US" b="1" dirty="0" smtClean="0"/>
              <a:t>     Lower average water levels</a:t>
            </a:r>
          </a:p>
          <a:p>
            <a:pPr lvl="0"/>
            <a:r>
              <a:rPr lang="en-US" b="1" dirty="0"/>
              <a:t> </a:t>
            </a:r>
            <a:r>
              <a:rPr lang="en-US" b="1" dirty="0" smtClean="0"/>
              <a:t> </a:t>
            </a:r>
          </a:p>
          <a:p>
            <a:pPr lvl="0"/>
            <a:r>
              <a:rPr lang="en-US" b="1" dirty="0"/>
              <a:t> </a:t>
            </a:r>
            <a:r>
              <a:rPr lang="en-US" b="1" dirty="0" smtClean="0"/>
              <a:t>     Stronger winds during storms</a:t>
            </a:r>
          </a:p>
        </p:txBody>
      </p:sp>
      <p:sp>
        <p:nvSpPr>
          <p:cNvPr id="9" name="Rectangle 8"/>
          <p:cNvSpPr/>
          <p:nvPr/>
        </p:nvSpPr>
        <p:spPr>
          <a:xfrm>
            <a:off x="17206" y="914400"/>
            <a:ext cx="860421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Effects of Climate Change </a:t>
            </a:r>
          </a:p>
          <a:p>
            <a:r>
              <a:rPr lang="en-US" sz="4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	</a:t>
            </a:r>
            <a:r>
              <a:rPr lang="en-U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		on the Great Lakes</a:t>
            </a:r>
            <a:endParaRPr lang="en-US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50228" y="2730774"/>
            <a:ext cx="428897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/>
              <a:t>Effect</a:t>
            </a:r>
          </a:p>
          <a:p>
            <a:pPr lvl="0"/>
            <a:r>
              <a:rPr lang="en-US" b="1" dirty="0" smtClean="0"/>
              <a:t>      less oxygen in lake water for fish</a:t>
            </a:r>
          </a:p>
          <a:p>
            <a:pPr lvl="0"/>
            <a:endParaRPr lang="en-US" b="1" dirty="0"/>
          </a:p>
          <a:p>
            <a:pPr lvl="0"/>
            <a:r>
              <a:rPr lang="en-US" b="1" dirty="0" smtClean="0"/>
              <a:t>      more lake-effect snow in winter</a:t>
            </a:r>
          </a:p>
          <a:p>
            <a:pPr lvl="0"/>
            <a:endParaRPr lang="en-US" b="1" dirty="0"/>
          </a:p>
          <a:p>
            <a:pPr lvl="0"/>
            <a:r>
              <a:rPr lang="en-US" b="1" dirty="0" smtClean="0"/>
              <a:t>      less ice cover on lakes in winter</a:t>
            </a:r>
          </a:p>
          <a:p>
            <a:pPr lvl="0"/>
            <a:endParaRPr lang="en-US" b="1" dirty="0"/>
          </a:p>
          <a:p>
            <a:pPr lvl="0"/>
            <a:r>
              <a:rPr lang="en-US" b="1" dirty="0" smtClean="0"/>
              <a:t>      last spring frost on nearby land is </a:t>
            </a:r>
            <a:br>
              <a:rPr lang="en-US" b="1" dirty="0" smtClean="0"/>
            </a:br>
            <a:r>
              <a:rPr lang="en-US" b="1" dirty="0" smtClean="0"/>
              <a:t>         earlier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189100" y="3331521"/>
            <a:ext cx="1730302" cy="10668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rot="1902860">
            <a:off x="3060239" y="3685188"/>
            <a:ext cx="2328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? ? ? ? ? ? ? ? ? </a:t>
            </a:r>
            <a:r>
              <a:rPr lang="en-US" sz="1400" b="1" dirty="0">
                <a:solidFill>
                  <a:srgbClr val="FF0000"/>
                </a:solidFill>
              </a:rPr>
              <a:t>? ? ? ? ? ? ? </a:t>
            </a:r>
          </a:p>
        </p:txBody>
      </p:sp>
      <p:sp>
        <p:nvSpPr>
          <p:cNvPr id="18" name="TextBox 17"/>
          <p:cNvSpPr txBox="1"/>
          <p:nvPr/>
        </p:nvSpPr>
        <p:spPr>
          <a:xfrm rot="1005427">
            <a:off x="3088700" y="3444333"/>
            <a:ext cx="2461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? ? ? ? ? ? ? ? ? </a:t>
            </a:r>
            <a:r>
              <a:rPr lang="en-US" sz="1400" b="1" dirty="0">
                <a:solidFill>
                  <a:srgbClr val="FF0000"/>
                </a:solidFill>
              </a:rPr>
              <a:t>? ? ? ? ? </a:t>
            </a:r>
            <a:r>
              <a:rPr lang="en-US" sz="1400" b="1" dirty="0" smtClean="0">
                <a:solidFill>
                  <a:srgbClr val="FF0000"/>
                </a:solidFill>
              </a:rPr>
              <a:t>? ?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2595634">
            <a:off x="2751299" y="4139258"/>
            <a:ext cx="2822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? ? ? ? ? ? ? ? ? </a:t>
            </a:r>
            <a:r>
              <a:rPr lang="en-US" sz="1400" b="1" dirty="0">
                <a:solidFill>
                  <a:srgbClr val="FF0000"/>
                </a:solidFill>
              </a:rPr>
              <a:t>? ? ? ? ? ? </a:t>
            </a:r>
            <a:r>
              <a:rPr lang="en-US" sz="1400" b="1" dirty="0" smtClean="0">
                <a:solidFill>
                  <a:srgbClr val="FF0000"/>
                </a:solidFill>
              </a:rPr>
              <a:t>? ? ? ? 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189100" y="3331521"/>
            <a:ext cx="1730302" cy="5334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096588" y="3429000"/>
            <a:ext cx="1700806" cy="16002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38200" y="57150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Describing Cause and Effect is complicated. 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	Can you explain these?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81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57926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Climagraph of Detroit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AE3F-125F-487D-91F3-548AABADA862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71600"/>
            <a:ext cx="522738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9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49" y="1715979"/>
            <a:ext cx="4577443" cy="37366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1772" y="650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A Climagraph of Detroit</a:t>
            </a:r>
            <a:endParaRPr lang="en-US" sz="2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2954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Which month has the most precipitation?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3584300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is the lowest average monthly temperature experienced by Detroiters in 2010?</a:t>
            </a:r>
          </a:p>
        </p:txBody>
      </p:sp>
      <p:sp>
        <p:nvSpPr>
          <p:cNvPr id="12" name="5-Point Star 11"/>
          <p:cNvSpPr/>
          <p:nvPr/>
        </p:nvSpPr>
        <p:spPr>
          <a:xfrm>
            <a:off x="6536871" y="4154418"/>
            <a:ext cx="228600" cy="190500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257800" y="4028628"/>
            <a:ext cx="228600" cy="190500"/>
          </a:xfrm>
          <a:prstGeom prst="star5">
            <a:avLst/>
          </a:prstGeom>
          <a:solidFill>
            <a:srgbClr val="007434"/>
          </a:solidFill>
          <a:ln>
            <a:solidFill>
              <a:srgbClr val="007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09900" y="2080230"/>
            <a:ext cx="139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June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3201" y="2750802"/>
            <a:ext cx="1657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Almost 4”</a:t>
            </a:r>
            <a:endParaRPr lang="en-US" sz="2400" b="1" baseline="30000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48024" y="5447922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434"/>
                </a:solidFill>
              </a:rPr>
              <a:t>25</a:t>
            </a:r>
            <a:r>
              <a:rPr lang="en-US" sz="3200" b="1" baseline="30000" dirty="0" smtClean="0">
                <a:solidFill>
                  <a:srgbClr val="007434"/>
                </a:solidFill>
              </a:rPr>
              <a:t>0</a:t>
            </a:r>
            <a:endParaRPr lang="en-US" sz="3200" b="1" baseline="30000" dirty="0">
              <a:solidFill>
                <a:srgbClr val="007434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AE3F-125F-487D-91F3-548AABADA862}" type="slidenum">
              <a:rPr lang="en-US" smtClean="0"/>
              <a:t>3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85800" y="2590977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much?</a:t>
            </a:r>
            <a:endParaRPr lang="en-US" sz="24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932589" y="4249668"/>
            <a:ext cx="3872592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33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  <p:bldP spid="14" grpId="0"/>
      <p:bldP spid="17" grpId="0"/>
      <p:bldP spid="18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49" y="1715979"/>
            <a:ext cx="4577443" cy="37366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1772" y="650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A Climagraph of Detroit</a:t>
            </a:r>
            <a:endParaRPr lang="en-US" sz="2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295400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many inches of rain does Detroit get in a typical September?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35843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is the average temperature in Detroit in May?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6308271" y="3043190"/>
            <a:ext cx="228600" cy="190500"/>
          </a:xfrm>
          <a:prstGeom prst="star5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7315200" y="4249668"/>
            <a:ext cx="228600" cy="190500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6754585" y="2769810"/>
            <a:ext cx="228600" cy="190500"/>
          </a:xfrm>
          <a:prstGeom prst="star5">
            <a:avLst/>
          </a:prstGeom>
          <a:solidFill>
            <a:srgbClr val="007434"/>
          </a:solidFill>
          <a:ln>
            <a:solidFill>
              <a:srgbClr val="007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09900" y="2080230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3”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4200" y="4155767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60</a:t>
            </a:r>
            <a:r>
              <a:rPr lang="en-US" sz="3200" b="1" baseline="30000" dirty="0" smtClean="0">
                <a:solidFill>
                  <a:srgbClr val="7030A0"/>
                </a:solidFill>
              </a:rPr>
              <a:t>0</a:t>
            </a:r>
            <a:endParaRPr lang="en-US" sz="3200" b="1" baseline="30000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79245" y="4960179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434"/>
                </a:solidFill>
              </a:rPr>
              <a:t>70</a:t>
            </a:r>
            <a:r>
              <a:rPr lang="en-US" sz="3200" b="1" baseline="30000" dirty="0" smtClean="0">
                <a:solidFill>
                  <a:srgbClr val="007434"/>
                </a:solidFill>
              </a:rPr>
              <a:t>0</a:t>
            </a:r>
            <a:endParaRPr lang="en-US" sz="3200" b="1" baseline="30000" dirty="0">
              <a:solidFill>
                <a:srgbClr val="007434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5800" y="5083289"/>
            <a:ext cx="12655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In July?</a:t>
            </a:r>
            <a:endParaRPr lang="en-US" sz="2400" b="1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AE3F-125F-487D-91F3-548AABADA8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7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  <p:bldP spid="13" grpId="0" animBg="1"/>
      <p:bldP spid="14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057" y="79868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Climagraph of Detroit, Redesigned</a:t>
            </a:r>
            <a:endParaRPr lang="en-US" sz="2800" b="1" dirty="0"/>
          </a:p>
        </p:txBody>
      </p:sp>
      <p:sp>
        <p:nvSpPr>
          <p:cNvPr id="4" name="Right Arrow 3"/>
          <p:cNvSpPr/>
          <p:nvPr/>
        </p:nvSpPr>
        <p:spPr>
          <a:xfrm>
            <a:off x="228600" y="3246908"/>
            <a:ext cx="1447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28600" y="4128650"/>
            <a:ext cx="1447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85057" y="4966850"/>
            <a:ext cx="1447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AE3F-125F-487D-91F3-548AABADA862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37220"/>
            <a:ext cx="5382314" cy="445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3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772" y="650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A Climagraph with a Better Design</a:t>
            </a:r>
            <a:endParaRPr lang="en-US" sz="2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295400"/>
            <a:ext cx="32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many months have average temperatures clearly above room temperature?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3609237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many months have average temperatures clearly above 50 degrees Fahrenheit?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95600" y="5181992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532" y="1669812"/>
            <a:ext cx="4622059" cy="38289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24200" y="2624792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2</a:t>
            </a:r>
            <a:endParaRPr lang="en-US" sz="4000" b="1" baseline="30000" dirty="0">
              <a:solidFill>
                <a:srgbClr val="C0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716484" y="2917180"/>
            <a:ext cx="435432" cy="3172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248399" y="3584299"/>
            <a:ext cx="1295401" cy="32200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AE3F-125F-487D-91F3-548AABADA8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9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6" grpId="0"/>
      <p:bldP spid="3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057" y="79868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Climagraph of Detroit, Redesigned</a:t>
            </a:r>
            <a:endParaRPr lang="en-US" sz="28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AE3F-125F-487D-91F3-548AABADA862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16438"/>
            <a:ext cx="5382314" cy="445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8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772" y="650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A Climagraph with a Better Design</a:t>
            </a:r>
            <a:endParaRPr lang="en-US" sz="2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77280" y="1641984"/>
            <a:ext cx="413112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If the precipitation bar </a:t>
            </a:r>
          </a:p>
          <a:p>
            <a:r>
              <a:rPr lang="en-US" sz="2400" b="1" i="1" dirty="0" smtClean="0"/>
              <a:t>for a month extends </a:t>
            </a:r>
          </a:p>
          <a:p>
            <a:r>
              <a:rPr lang="en-US" sz="2400" b="1" i="1" dirty="0" smtClean="0"/>
              <a:t>above the temperature line there is a </a:t>
            </a:r>
            <a:endParaRPr lang="en-US" sz="2400" b="1" i="1" dirty="0" smtClean="0"/>
          </a:p>
          <a:p>
            <a:pPr algn="ctr"/>
            <a:r>
              <a:rPr lang="en-US" sz="4000" b="1" i="1" dirty="0" smtClean="0"/>
              <a:t>moisture </a:t>
            </a:r>
          </a:p>
          <a:p>
            <a:pPr algn="ctr"/>
            <a:r>
              <a:rPr lang="en-US" sz="4000" b="1" i="1" dirty="0" smtClean="0"/>
              <a:t>surplus</a:t>
            </a:r>
            <a:endParaRPr lang="en-US" sz="2800" b="1" i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532" y="1669812"/>
            <a:ext cx="4622059" cy="382897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165600" y="2971800"/>
            <a:ext cx="1701800" cy="762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AE3F-125F-487D-91F3-548AABADA8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6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772" y="650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A Climagraph with a Better Design</a:t>
            </a:r>
            <a:endParaRPr lang="en-US" sz="2800" b="1" i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532" y="1669812"/>
            <a:ext cx="4622059" cy="38289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4663" y="1637203"/>
            <a:ext cx="41039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If the precipitation bar </a:t>
            </a:r>
          </a:p>
          <a:p>
            <a:r>
              <a:rPr lang="en-US" sz="2400" b="1" i="1" dirty="0" smtClean="0"/>
              <a:t>for a month does not reach the temperature line </a:t>
            </a:r>
          </a:p>
          <a:p>
            <a:r>
              <a:rPr lang="en-US" sz="2400" b="1" i="1" dirty="0" smtClean="0"/>
              <a:t>there is a </a:t>
            </a:r>
            <a:endParaRPr lang="en-US" sz="2400" b="1" i="1" dirty="0" smtClean="0"/>
          </a:p>
          <a:p>
            <a:endParaRPr lang="en-US" sz="2400" b="1" i="1" dirty="0"/>
          </a:p>
          <a:p>
            <a:pPr algn="ctr"/>
            <a:r>
              <a:rPr lang="en-US" sz="4000" b="1" i="1" dirty="0" smtClean="0"/>
              <a:t>water deficit</a:t>
            </a:r>
            <a:endParaRPr lang="en-US" sz="2400" b="1" i="1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733800" y="2895600"/>
            <a:ext cx="3111332" cy="609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AE3F-125F-487D-91F3-548AABADA8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3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438</TotalTime>
  <Words>581</Words>
  <Application>Microsoft Office PowerPoint</Application>
  <PresentationFormat>On-screen Show (4:3)</PresentationFormat>
  <Paragraphs>138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Water Balance  and the Great Lakes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Balance  and the Great Lakes</dc:title>
  <dc:creator>Marty Mater</dc:creator>
  <cp:lastModifiedBy>cst-local</cp:lastModifiedBy>
  <cp:revision>34</cp:revision>
  <cp:lastPrinted>2012-12-11T22:11:21Z</cp:lastPrinted>
  <dcterms:created xsi:type="dcterms:W3CDTF">2012-11-23T00:47:51Z</dcterms:created>
  <dcterms:modified xsi:type="dcterms:W3CDTF">2013-01-29T22:38:57Z</dcterms:modified>
</cp:coreProperties>
</file>