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65" r:id="rId4"/>
    <p:sldId id="259" r:id="rId5"/>
    <p:sldId id="260" r:id="rId6"/>
    <p:sldId id="261" r:id="rId7"/>
    <p:sldId id="258" r:id="rId8"/>
    <p:sldId id="268" r:id="rId9"/>
    <p:sldId id="262" r:id="rId1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78"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C81455A-EFC0-4D26-AD72-C861FEFBDAFA}" type="datetimeFigureOut">
              <a:rPr lang="en-US" smtClean="0"/>
              <a:t>1/29/2013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5464EADE-3D38-4D84-902C-AC2CC2C556F0}" type="slidenum">
              <a:rPr lang="en-US" smtClean="0"/>
              <a:t>‹#›</a:t>
            </a:fld>
            <a:endParaRPr lang="en-US"/>
          </a:p>
        </p:txBody>
      </p:sp>
    </p:spTree>
    <p:extLst>
      <p:ext uri="{BB962C8B-B14F-4D97-AF65-F5344CB8AC3E}">
        <p14:creationId xmlns:p14="http://schemas.microsoft.com/office/powerpoint/2010/main" val="2473638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60DA36B-7D1A-4E57-8E59-9E2155623F87}" type="datetimeFigureOut">
              <a:rPr lang="en-US" smtClean="0"/>
              <a:t>1/29/2013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AA963B7-1373-481C-92D2-A732156BBFF4}" type="slidenum">
              <a:rPr lang="en-US" smtClean="0"/>
              <a:t>‹#›</a:t>
            </a:fld>
            <a:endParaRPr lang="en-US"/>
          </a:p>
        </p:txBody>
      </p:sp>
    </p:spTree>
    <p:extLst>
      <p:ext uri="{BB962C8B-B14F-4D97-AF65-F5344CB8AC3E}">
        <p14:creationId xmlns:p14="http://schemas.microsoft.com/office/powerpoint/2010/main" val="253519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2737E0-4E6E-4596-9230-8794BE0EF1FF}"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2F5D-670B-4EBA-A10C-7C9F43742B1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8F305-5199-44E8-AA52-93091C93D430}"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2F5D-670B-4EBA-A10C-7C9F43742B1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FC5A9-5BDB-41F6-A2B6-550432E1A03C}"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2F5D-670B-4EBA-A10C-7C9F43742B1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F290FD-527C-47EA-BAF6-44982B18AB92}"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2F5D-670B-4EBA-A10C-7C9F43742B1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E3A08-D0FF-481F-A172-22D5BCA3621A}"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42F5D-670B-4EBA-A10C-7C9F43742B1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5BD963-A30B-4EBE-8131-C01E963158F5}"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42F5D-670B-4EBA-A10C-7C9F43742B1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4D9DA0-34C6-465C-87F9-B10F84AB09C4}" type="datetime1">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42F5D-670B-4EBA-A10C-7C9F43742B1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E635FC-3AD4-45DF-AEE2-0C3729374CC6}" type="datetime1">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42F5D-670B-4EBA-A10C-7C9F43742B1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33E07-A1AC-4A7F-A5C8-B88403C072B8}" type="datetime1">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42F5D-670B-4EBA-A10C-7C9F43742B1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F58C1-7E65-4039-AC37-2D1042091F03}"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42F5D-670B-4EBA-A10C-7C9F43742B1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54ADD-12FC-4521-8AD5-B8573236109A}"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42F5D-670B-4EBA-A10C-7C9F43742B1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768C798-AAFB-4E8A-9B88-7EC0810D568F}" type="datetime1">
              <a:rPr lang="en-US" smtClean="0"/>
              <a:t>1/29/2013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A42F5D-670B-4EBA-A10C-7C9F43742B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4" y="5052545"/>
            <a:ext cx="7136805" cy="882119"/>
          </a:xfrm>
        </p:spPr>
        <p:txBody>
          <a:bodyPr>
            <a:normAutofit/>
          </a:bodyPr>
          <a:lstStyle/>
          <a:p>
            <a:r>
              <a:rPr lang="en-US" sz="2400" b="1" dirty="0" smtClean="0"/>
              <a:t>Climate Change in the Great Lakes Region</a:t>
            </a:r>
            <a:endParaRPr lang="en-US" sz="2400" b="1" dirty="0"/>
          </a:p>
        </p:txBody>
      </p:sp>
      <p:sp>
        <p:nvSpPr>
          <p:cNvPr id="2" name="Title 1"/>
          <p:cNvSpPr>
            <a:spLocks noGrp="1"/>
          </p:cNvSpPr>
          <p:nvPr>
            <p:ph type="ctrTitle"/>
          </p:nvPr>
        </p:nvSpPr>
        <p:spPr/>
        <p:txBody>
          <a:bodyPr/>
          <a:lstStyle/>
          <a:p>
            <a:r>
              <a:rPr lang="en-US" dirty="0" smtClean="0">
                <a:solidFill>
                  <a:schemeClr val="tx2">
                    <a:lumMod val="60000"/>
                    <a:lumOff val="40000"/>
                  </a:schemeClr>
                </a:solidFill>
              </a:rPr>
              <a:t>What Can I Do?</a:t>
            </a:r>
            <a:endParaRPr lang="en-US"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62A42F5D-670B-4EBA-A10C-7C9F43742B1D}" type="slidenum">
              <a:rPr lang="en-US" smtClean="0"/>
              <a:t>1</a:t>
            </a:fld>
            <a:endParaRPr lang="en-US"/>
          </a:p>
        </p:txBody>
      </p:sp>
    </p:spTree>
    <p:extLst>
      <p:ext uri="{BB962C8B-B14F-4D97-AF65-F5344CB8AC3E}">
        <p14:creationId xmlns:p14="http://schemas.microsoft.com/office/powerpoint/2010/main" val="102147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6343403" cy="646331"/>
          </a:xfrm>
          <a:prstGeom prst="rect">
            <a:avLst/>
          </a:prstGeom>
        </p:spPr>
        <p:txBody>
          <a:bodyPr wrap="none">
            <a:spAutoFit/>
          </a:bodyPr>
          <a:lstStyle/>
          <a:p>
            <a:r>
              <a:rPr lang="en-US" sz="3600" b="1" dirty="0" smtClean="0">
                <a:solidFill>
                  <a:schemeClr val="tx2">
                    <a:lumMod val="60000"/>
                    <a:lumOff val="40000"/>
                  </a:schemeClr>
                </a:solidFill>
              </a:rPr>
              <a:t>Questions about </a:t>
            </a:r>
            <a:r>
              <a:rPr lang="en-US" sz="3600" b="1" dirty="0">
                <a:solidFill>
                  <a:schemeClr val="tx2">
                    <a:lumMod val="60000"/>
                    <a:lumOff val="40000"/>
                  </a:schemeClr>
                </a:solidFill>
              </a:rPr>
              <a:t>the future: </a:t>
            </a:r>
          </a:p>
        </p:txBody>
      </p:sp>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4" name="Rectangle 3"/>
          <p:cNvSpPr/>
          <p:nvPr/>
        </p:nvSpPr>
        <p:spPr>
          <a:xfrm>
            <a:off x="1120699" y="1447800"/>
            <a:ext cx="5939446" cy="523220"/>
          </a:xfrm>
          <a:prstGeom prst="rect">
            <a:avLst/>
          </a:prstGeom>
        </p:spPr>
        <p:txBody>
          <a:bodyPr wrap="none">
            <a:spAutoFit/>
          </a:bodyPr>
          <a:lstStyle/>
          <a:p>
            <a:r>
              <a:rPr lang="en-US" sz="2800" dirty="0" smtClean="0"/>
              <a:t>How might climate change by 2100?</a:t>
            </a:r>
            <a:endParaRPr lang="en-US" sz="2800" dirty="0"/>
          </a:p>
        </p:txBody>
      </p:sp>
      <p:sp>
        <p:nvSpPr>
          <p:cNvPr id="5" name="Rectangle 4"/>
          <p:cNvSpPr/>
          <p:nvPr/>
        </p:nvSpPr>
        <p:spPr>
          <a:xfrm>
            <a:off x="1120699" y="2612320"/>
            <a:ext cx="7516692" cy="954107"/>
          </a:xfrm>
          <a:prstGeom prst="rect">
            <a:avLst/>
          </a:prstGeom>
        </p:spPr>
        <p:txBody>
          <a:bodyPr wrap="square">
            <a:spAutoFit/>
          </a:bodyPr>
          <a:lstStyle/>
          <a:p>
            <a:r>
              <a:rPr lang="en-US" sz="2800" dirty="0" smtClean="0"/>
              <a:t>Will every place on the Earth </a:t>
            </a:r>
          </a:p>
          <a:p>
            <a:r>
              <a:rPr lang="en-US" sz="2800" dirty="0" smtClean="0"/>
              <a:t>experience the same amount of change? </a:t>
            </a:r>
            <a:endParaRPr lang="en-US" sz="2800" dirty="0"/>
          </a:p>
        </p:txBody>
      </p:sp>
      <p:sp>
        <p:nvSpPr>
          <p:cNvPr id="6" name="Rectangle 5"/>
          <p:cNvSpPr/>
          <p:nvPr/>
        </p:nvSpPr>
        <p:spPr>
          <a:xfrm>
            <a:off x="1120699" y="4207726"/>
            <a:ext cx="6324600" cy="973873"/>
          </a:xfrm>
          <a:prstGeom prst="rect">
            <a:avLst/>
          </a:prstGeom>
        </p:spPr>
        <p:txBody>
          <a:bodyPr wrap="square">
            <a:spAutoFit/>
          </a:bodyPr>
          <a:lstStyle/>
          <a:p>
            <a:r>
              <a:rPr lang="en-US" sz="2800" dirty="0" smtClean="0"/>
              <a:t>What are some expected changes </a:t>
            </a:r>
          </a:p>
          <a:p>
            <a:r>
              <a:rPr lang="en-US" sz="2800" dirty="0" smtClean="0"/>
              <a:t>to the climate in Michigan? </a:t>
            </a:r>
            <a:endParaRPr lang="en-US" sz="2800" dirty="0"/>
          </a:p>
        </p:txBody>
      </p:sp>
      <p:sp>
        <p:nvSpPr>
          <p:cNvPr id="7" name="Slide Number Placeholder 6"/>
          <p:cNvSpPr>
            <a:spLocks noGrp="1"/>
          </p:cNvSpPr>
          <p:nvPr>
            <p:ph type="sldNum" sz="quarter" idx="12"/>
          </p:nvPr>
        </p:nvSpPr>
        <p:spPr/>
        <p:txBody>
          <a:bodyPr/>
          <a:lstStyle/>
          <a:p>
            <a:fld id="{62A42F5D-670B-4EBA-A10C-7C9F43742B1D}" type="slidenum">
              <a:rPr lang="en-US" smtClean="0"/>
              <a:t>2</a:t>
            </a:fld>
            <a:endParaRPr lang="en-US"/>
          </a:p>
        </p:txBody>
      </p:sp>
    </p:spTree>
    <p:extLst>
      <p:ext uri="{BB962C8B-B14F-4D97-AF65-F5344CB8AC3E}">
        <p14:creationId xmlns:p14="http://schemas.microsoft.com/office/powerpoint/2010/main" val="960739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6208751" cy="646331"/>
          </a:xfrm>
          <a:prstGeom prst="rect">
            <a:avLst/>
          </a:prstGeom>
        </p:spPr>
        <p:txBody>
          <a:bodyPr wrap="none">
            <a:spAutoFit/>
          </a:bodyPr>
          <a:lstStyle/>
          <a:p>
            <a:r>
              <a:rPr lang="en-US" sz="3600" b="1" dirty="0" smtClean="0">
                <a:solidFill>
                  <a:schemeClr val="tx2">
                    <a:lumMod val="60000"/>
                    <a:lumOff val="40000"/>
                  </a:schemeClr>
                </a:solidFill>
              </a:rPr>
              <a:t>Reviewing Climate Change: </a:t>
            </a:r>
            <a:endParaRPr lang="en-US" sz="3600" b="1" dirty="0">
              <a:solidFill>
                <a:schemeClr val="tx2">
                  <a:lumMod val="60000"/>
                  <a:lumOff val="40000"/>
                </a:schemeClr>
              </a:solidFill>
            </a:endParaRPr>
          </a:p>
        </p:txBody>
      </p:sp>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4" name="Rectangle 3"/>
          <p:cNvSpPr/>
          <p:nvPr/>
        </p:nvSpPr>
        <p:spPr>
          <a:xfrm>
            <a:off x="4077493" y="1365555"/>
            <a:ext cx="5049780" cy="523220"/>
          </a:xfrm>
          <a:prstGeom prst="rect">
            <a:avLst/>
          </a:prstGeom>
        </p:spPr>
        <p:txBody>
          <a:bodyPr wrap="square">
            <a:spAutoFit/>
          </a:bodyPr>
          <a:lstStyle/>
          <a:p>
            <a:pPr algn="ctr"/>
            <a:r>
              <a:rPr lang="en-US" sz="2800" dirty="0">
                <a:ea typeface="Calibri"/>
                <a:cs typeface="Times New Roman"/>
              </a:rPr>
              <a:t>Increase in extreme storms</a:t>
            </a:r>
            <a:endParaRPr lang="en-US" sz="2800" dirty="0"/>
          </a:p>
        </p:txBody>
      </p:sp>
      <p:sp>
        <p:nvSpPr>
          <p:cNvPr id="7" name="Slide Number Placeholder 6"/>
          <p:cNvSpPr>
            <a:spLocks noGrp="1"/>
          </p:cNvSpPr>
          <p:nvPr>
            <p:ph type="sldNum" sz="quarter" idx="12"/>
          </p:nvPr>
        </p:nvSpPr>
        <p:spPr/>
        <p:txBody>
          <a:bodyPr/>
          <a:lstStyle/>
          <a:p>
            <a:fld id="{62A42F5D-670B-4EBA-A10C-7C9F43742B1D}" type="slidenum">
              <a:rPr lang="en-US" smtClean="0"/>
              <a:t>3</a:t>
            </a:fld>
            <a:endParaRPr lang="en-US" dirty="0"/>
          </a:p>
        </p:txBody>
      </p:sp>
      <p:sp>
        <p:nvSpPr>
          <p:cNvPr id="8" name="Rectangle 7"/>
          <p:cNvSpPr/>
          <p:nvPr/>
        </p:nvSpPr>
        <p:spPr>
          <a:xfrm>
            <a:off x="0" y="1600200"/>
            <a:ext cx="4106585" cy="523220"/>
          </a:xfrm>
          <a:prstGeom prst="rect">
            <a:avLst/>
          </a:prstGeom>
        </p:spPr>
        <p:txBody>
          <a:bodyPr wrap="square">
            <a:spAutoFit/>
          </a:bodyPr>
          <a:lstStyle/>
          <a:p>
            <a:pPr algn="ctr"/>
            <a:r>
              <a:rPr lang="en-US" sz="2800" dirty="0"/>
              <a:t>altered growing </a:t>
            </a:r>
            <a:r>
              <a:rPr lang="en-US" sz="2800" dirty="0" smtClean="0"/>
              <a:t>season</a:t>
            </a:r>
            <a:endParaRPr lang="en-US" sz="2800" dirty="0"/>
          </a:p>
        </p:txBody>
      </p:sp>
      <p:sp>
        <p:nvSpPr>
          <p:cNvPr id="9" name="Rectangle 8"/>
          <p:cNvSpPr/>
          <p:nvPr/>
        </p:nvSpPr>
        <p:spPr>
          <a:xfrm>
            <a:off x="4077493" y="2259970"/>
            <a:ext cx="5049780" cy="523220"/>
          </a:xfrm>
          <a:prstGeom prst="rect">
            <a:avLst/>
          </a:prstGeom>
        </p:spPr>
        <p:txBody>
          <a:bodyPr wrap="none">
            <a:spAutoFit/>
          </a:bodyPr>
          <a:lstStyle/>
          <a:p>
            <a:pPr algn="ctr"/>
            <a:r>
              <a:rPr lang="en-US" sz="2800" dirty="0"/>
              <a:t>modification of water balance</a:t>
            </a:r>
          </a:p>
        </p:txBody>
      </p:sp>
      <p:sp>
        <p:nvSpPr>
          <p:cNvPr id="10" name="Rectangle 9"/>
          <p:cNvSpPr/>
          <p:nvPr/>
        </p:nvSpPr>
        <p:spPr>
          <a:xfrm>
            <a:off x="0" y="2552015"/>
            <a:ext cx="4106585" cy="523220"/>
          </a:xfrm>
          <a:prstGeom prst="rect">
            <a:avLst/>
          </a:prstGeom>
        </p:spPr>
        <p:txBody>
          <a:bodyPr wrap="square">
            <a:spAutoFit/>
          </a:bodyPr>
          <a:lstStyle/>
          <a:p>
            <a:pPr algn="ctr"/>
            <a:r>
              <a:rPr lang="en-US" sz="2800" dirty="0"/>
              <a:t>rise in greenhouse gases</a:t>
            </a:r>
          </a:p>
        </p:txBody>
      </p:sp>
      <p:sp>
        <p:nvSpPr>
          <p:cNvPr id="11" name="Rectangle 10"/>
          <p:cNvSpPr/>
          <p:nvPr/>
        </p:nvSpPr>
        <p:spPr>
          <a:xfrm>
            <a:off x="4077493" y="4943216"/>
            <a:ext cx="5049780" cy="523220"/>
          </a:xfrm>
          <a:prstGeom prst="rect">
            <a:avLst/>
          </a:prstGeom>
        </p:spPr>
        <p:txBody>
          <a:bodyPr wrap="square">
            <a:spAutoFit/>
          </a:bodyPr>
          <a:lstStyle/>
          <a:p>
            <a:pPr algn="ctr"/>
            <a:r>
              <a:rPr lang="en-US" sz="2800" dirty="0"/>
              <a:t>burning fossil </a:t>
            </a:r>
            <a:r>
              <a:rPr lang="en-US" sz="2800" dirty="0" smtClean="0"/>
              <a:t>fuels</a:t>
            </a:r>
            <a:endParaRPr lang="en-US" sz="2800" dirty="0"/>
          </a:p>
        </p:txBody>
      </p:sp>
      <p:sp>
        <p:nvSpPr>
          <p:cNvPr id="12" name="Rectangle 11"/>
          <p:cNvSpPr/>
          <p:nvPr/>
        </p:nvSpPr>
        <p:spPr>
          <a:xfrm>
            <a:off x="4077493" y="3154385"/>
            <a:ext cx="5049780" cy="523220"/>
          </a:xfrm>
          <a:prstGeom prst="rect">
            <a:avLst/>
          </a:prstGeom>
        </p:spPr>
        <p:txBody>
          <a:bodyPr wrap="square">
            <a:spAutoFit/>
          </a:bodyPr>
          <a:lstStyle/>
          <a:p>
            <a:pPr algn="ctr"/>
            <a:r>
              <a:rPr lang="en-US" sz="2800" dirty="0"/>
              <a:t>higher land temperature</a:t>
            </a:r>
          </a:p>
        </p:txBody>
      </p:sp>
      <p:sp>
        <p:nvSpPr>
          <p:cNvPr id="13" name="Rectangle 12"/>
          <p:cNvSpPr/>
          <p:nvPr/>
        </p:nvSpPr>
        <p:spPr>
          <a:xfrm>
            <a:off x="0" y="3503830"/>
            <a:ext cx="4303755" cy="523220"/>
          </a:xfrm>
          <a:prstGeom prst="rect">
            <a:avLst/>
          </a:prstGeom>
        </p:spPr>
        <p:txBody>
          <a:bodyPr wrap="square">
            <a:spAutoFit/>
          </a:bodyPr>
          <a:lstStyle/>
          <a:p>
            <a:pPr algn="ctr"/>
            <a:r>
              <a:rPr lang="en-US" sz="2800" dirty="0"/>
              <a:t>more lake-effect </a:t>
            </a:r>
            <a:r>
              <a:rPr lang="en-US" sz="2800" dirty="0" smtClean="0"/>
              <a:t>snow</a:t>
            </a:r>
            <a:endParaRPr lang="en-US" sz="2800" dirty="0"/>
          </a:p>
        </p:txBody>
      </p:sp>
      <p:sp>
        <p:nvSpPr>
          <p:cNvPr id="14" name="Rectangle 13"/>
          <p:cNvSpPr/>
          <p:nvPr/>
        </p:nvSpPr>
        <p:spPr>
          <a:xfrm>
            <a:off x="4077493" y="4048800"/>
            <a:ext cx="5049780" cy="523220"/>
          </a:xfrm>
          <a:prstGeom prst="rect">
            <a:avLst/>
          </a:prstGeom>
        </p:spPr>
        <p:txBody>
          <a:bodyPr wrap="square">
            <a:spAutoFit/>
          </a:bodyPr>
          <a:lstStyle/>
          <a:p>
            <a:pPr algn="ctr"/>
            <a:r>
              <a:rPr lang="en-US" sz="2800" dirty="0"/>
              <a:t>variation in land cover</a:t>
            </a:r>
          </a:p>
        </p:txBody>
      </p:sp>
      <p:sp>
        <p:nvSpPr>
          <p:cNvPr id="15" name="Rectangle 14"/>
          <p:cNvSpPr/>
          <p:nvPr/>
        </p:nvSpPr>
        <p:spPr>
          <a:xfrm>
            <a:off x="0" y="4455645"/>
            <a:ext cx="4876800" cy="523220"/>
          </a:xfrm>
          <a:prstGeom prst="rect">
            <a:avLst/>
          </a:prstGeom>
        </p:spPr>
        <p:txBody>
          <a:bodyPr wrap="square">
            <a:spAutoFit/>
          </a:bodyPr>
          <a:lstStyle/>
          <a:p>
            <a:pPr algn="ctr"/>
            <a:r>
              <a:rPr lang="en-US" sz="2800" dirty="0"/>
              <a:t>decrease in summer rainfall</a:t>
            </a:r>
          </a:p>
        </p:txBody>
      </p:sp>
      <p:sp>
        <p:nvSpPr>
          <p:cNvPr id="16" name="Rectangle 15"/>
          <p:cNvSpPr/>
          <p:nvPr/>
        </p:nvSpPr>
        <p:spPr>
          <a:xfrm>
            <a:off x="2873555" y="6127159"/>
            <a:ext cx="1430200" cy="523220"/>
          </a:xfrm>
          <a:prstGeom prst="rect">
            <a:avLst/>
          </a:prstGeom>
        </p:spPr>
        <p:txBody>
          <a:bodyPr wrap="none">
            <a:spAutoFit/>
          </a:bodyPr>
          <a:lstStyle/>
          <a:p>
            <a:r>
              <a:rPr lang="en-US" sz="2800" dirty="0" smtClean="0"/>
              <a:t>drought</a:t>
            </a:r>
            <a:endParaRPr lang="en-US" sz="2800" dirty="0"/>
          </a:p>
        </p:txBody>
      </p:sp>
      <p:sp>
        <p:nvSpPr>
          <p:cNvPr id="17" name="Rectangle 16"/>
          <p:cNvSpPr/>
          <p:nvPr/>
        </p:nvSpPr>
        <p:spPr>
          <a:xfrm>
            <a:off x="0" y="5407458"/>
            <a:ext cx="4303755" cy="523220"/>
          </a:xfrm>
          <a:prstGeom prst="rect">
            <a:avLst/>
          </a:prstGeom>
        </p:spPr>
        <p:txBody>
          <a:bodyPr wrap="square">
            <a:spAutoFit/>
          </a:bodyPr>
          <a:lstStyle/>
          <a:p>
            <a:pPr algn="ctr"/>
            <a:r>
              <a:rPr lang="en-US" sz="2800" dirty="0"/>
              <a:t>earlier spring thaw	</a:t>
            </a:r>
          </a:p>
        </p:txBody>
      </p:sp>
    </p:spTree>
    <p:extLst>
      <p:ext uri="{BB962C8B-B14F-4D97-AF65-F5344CB8AC3E}">
        <p14:creationId xmlns:p14="http://schemas.microsoft.com/office/powerpoint/2010/main" val="344893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7" name="Rectangle 6"/>
          <p:cNvSpPr/>
          <p:nvPr/>
        </p:nvSpPr>
        <p:spPr>
          <a:xfrm>
            <a:off x="380999" y="457200"/>
            <a:ext cx="8278693" cy="400110"/>
          </a:xfrm>
          <a:prstGeom prst="rect">
            <a:avLst/>
          </a:prstGeom>
        </p:spPr>
        <p:txBody>
          <a:bodyPr wrap="square">
            <a:spAutoFit/>
          </a:bodyPr>
          <a:lstStyle/>
          <a:p>
            <a:r>
              <a:rPr lang="en-US" sz="2000" b="1" dirty="0"/>
              <a:t>Six Reasons Why We Should Prepare for Climate Change in Michigan</a:t>
            </a:r>
            <a:endParaRPr lang="en-US" sz="20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99608" y="1143000"/>
            <a:ext cx="8441474" cy="1042035"/>
          </a:xfrm>
          <a:prstGeom prst="rect">
            <a:avLst/>
          </a:prstGeom>
          <a:noFill/>
        </p:spPr>
      </p:pic>
      <p:sp>
        <p:nvSpPr>
          <p:cNvPr id="9" name="Rectangle 8"/>
          <p:cNvSpPr/>
          <p:nvPr/>
        </p:nvSpPr>
        <p:spPr>
          <a:xfrm>
            <a:off x="0" y="6488668"/>
            <a:ext cx="6781800" cy="369332"/>
          </a:xfrm>
          <a:prstGeom prst="rect">
            <a:avLst/>
          </a:prstGeom>
        </p:spPr>
        <p:txBody>
          <a:bodyPr wrap="square">
            <a:spAutoFit/>
          </a:bodyPr>
          <a:lstStyle/>
          <a:p>
            <a:r>
              <a:rPr lang="en-US" b="1" dirty="0"/>
              <a:t>Source: Michigan Department of Community Health (2011)</a:t>
            </a:r>
            <a:endParaRPr lang="en-US" dirty="0"/>
          </a:p>
        </p:txBody>
      </p:sp>
      <p:sp>
        <p:nvSpPr>
          <p:cNvPr id="10" name="Rectangle 9"/>
          <p:cNvSpPr/>
          <p:nvPr/>
        </p:nvSpPr>
        <p:spPr>
          <a:xfrm>
            <a:off x="285126" y="2362200"/>
            <a:ext cx="8441473" cy="3754874"/>
          </a:xfrm>
          <a:prstGeom prst="rect">
            <a:avLst/>
          </a:prstGeom>
        </p:spPr>
        <p:txBody>
          <a:bodyPr wrap="square">
            <a:spAutoFit/>
          </a:bodyPr>
          <a:lstStyle/>
          <a:p>
            <a:r>
              <a:rPr lang="en-US" sz="2000" b="1" u="sng" dirty="0"/>
              <a:t>Human Health</a:t>
            </a:r>
            <a:endParaRPr lang="en-US" sz="2000" dirty="0"/>
          </a:p>
          <a:p>
            <a:r>
              <a:rPr lang="en-US" sz="2000" dirty="0"/>
              <a:t>Those most at risk are the elderly, infants, people with chronic medical conditions, and individuals with mental illness, asthma and other respiratory illnesses.</a:t>
            </a:r>
          </a:p>
          <a:p>
            <a:r>
              <a:rPr lang="en-US" sz="2000" b="1" dirty="0"/>
              <a:t> </a:t>
            </a:r>
            <a:endParaRPr lang="en-US" sz="2000" dirty="0"/>
          </a:p>
          <a:p>
            <a:r>
              <a:rPr lang="en-US" sz="2000" b="1" u="sng" dirty="0"/>
              <a:t>Hotter Days</a:t>
            </a:r>
            <a:endParaRPr lang="en-US" sz="2000" dirty="0"/>
          </a:p>
          <a:p>
            <a:r>
              <a:rPr lang="en-US" sz="2000" dirty="0"/>
              <a:t>The 20 warmest years in the U.S. have occurred since 1981. Ten of the warmest years occurred in the past 12 years.  Michigan is expected to have more days over 90 degrees Fahrenheit and 100 degrees Fahrenheit. Heat waves already kill more people in the U.S. each year than hurricanes, tornadoes, floods, and lightning combined.</a:t>
            </a:r>
          </a:p>
          <a:p>
            <a:r>
              <a:rPr lang="en-US" sz="2000" b="1" dirty="0"/>
              <a:t> </a:t>
            </a:r>
            <a:endParaRPr lang="en-US" sz="2000" dirty="0"/>
          </a:p>
        </p:txBody>
      </p:sp>
      <p:sp>
        <p:nvSpPr>
          <p:cNvPr id="11" name="Slide Number Placeholder 10"/>
          <p:cNvSpPr>
            <a:spLocks noGrp="1"/>
          </p:cNvSpPr>
          <p:nvPr>
            <p:ph type="sldNum" sz="quarter" idx="12"/>
          </p:nvPr>
        </p:nvSpPr>
        <p:spPr/>
        <p:txBody>
          <a:bodyPr/>
          <a:lstStyle/>
          <a:p>
            <a:fld id="{62A42F5D-670B-4EBA-A10C-7C9F43742B1D}" type="slidenum">
              <a:rPr lang="en-US" smtClean="0"/>
              <a:t>4</a:t>
            </a:fld>
            <a:endParaRPr lang="en-US"/>
          </a:p>
        </p:txBody>
      </p:sp>
    </p:spTree>
    <p:extLst>
      <p:ext uri="{BB962C8B-B14F-4D97-AF65-F5344CB8AC3E}">
        <p14:creationId xmlns:p14="http://schemas.microsoft.com/office/powerpoint/2010/main" val="14690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7" name="Rectangle 6"/>
          <p:cNvSpPr/>
          <p:nvPr/>
        </p:nvSpPr>
        <p:spPr>
          <a:xfrm>
            <a:off x="380999" y="457200"/>
            <a:ext cx="8278693" cy="400110"/>
          </a:xfrm>
          <a:prstGeom prst="rect">
            <a:avLst/>
          </a:prstGeom>
        </p:spPr>
        <p:txBody>
          <a:bodyPr wrap="square">
            <a:spAutoFit/>
          </a:bodyPr>
          <a:lstStyle/>
          <a:p>
            <a:r>
              <a:rPr lang="en-US" sz="2000" b="1" dirty="0"/>
              <a:t>Six Reasons Why We Should Prepare for Climate Change in Michigan</a:t>
            </a:r>
            <a:endParaRPr lang="en-US" sz="20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99608" y="1143000"/>
            <a:ext cx="8441474" cy="1042035"/>
          </a:xfrm>
          <a:prstGeom prst="rect">
            <a:avLst/>
          </a:prstGeom>
          <a:noFill/>
        </p:spPr>
      </p:pic>
      <p:sp>
        <p:nvSpPr>
          <p:cNvPr id="9" name="Rectangle 8"/>
          <p:cNvSpPr/>
          <p:nvPr/>
        </p:nvSpPr>
        <p:spPr>
          <a:xfrm>
            <a:off x="0" y="6488668"/>
            <a:ext cx="6781800" cy="369332"/>
          </a:xfrm>
          <a:prstGeom prst="rect">
            <a:avLst/>
          </a:prstGeom>
        </p:spPr>
        <p:txBody>
          <a:bodyPr wrap="square">
            <a:spAutoFit/>
          </a:bodyPr>
          <a:lstStyle/>
          <a:p>
            <a:r>
              <a:rPr lang="en-US" b="1" dirty="0"/>
              <a:t>Source: Michigan Department of Community Health (2011)</a:t>
            </a:r>
            <a:endParaRPr lang="en-US" dirty="0"/>
          </a:p>
        </p:txBody>
      </p:sp>
      <p:sp>
        <p:nvSpPr>
          <p:cNvPr id="10" name="Rectangle 9"/>
          <p:cNvSpPr/>
          <p:nvPr/>
        </p:nvSpPr>
        <p:spPr>
          <a:xfrm>
            <a:off x="380999" y="2362200"/>
            <a:ext cx="8360083" cy="3170099"/>
          </a:xfrm>
          <a:prstGeom prst="rect">
            <a:avLst/>
          </a:prstGeom>
        </p:spPr>
        <p:txBody>
          <a:bodyPr wrap="square">
            <a:spAutoFit/>
          </a:bodyPr>
          <a:lstStyle/>
          <a:p>
            <a:r>
              <a:rPr lang="en-US" sz="2000" b="1" dirty="0"/>
              <a:t> </a:t>
            </a:r>
            <a:endParaRPr lang="en-US" sz="2000" dirty="0"/>
          </a:p>
          <a:p>
            <a:r>
              <a:rPr lang="en-US" sz="2000" b="1" u="sng" dirty="0"/>
              <a:t>Increased Storms and Flooding</a:t>
            </a:r>
            <a:endParaRPr lang="en-US" sz="2000" dirty="0"/>
          </a:p>
          <a:p>
            <a:r>
              <a:rPr lang="en-US" sz="2000" dirty="0"/>
              <a:t>Increased rainfall can lead to more flooding, delays in planting spring crops, and a declining water quality in rivers, streams, and storage reservoirs.  </a:t>
            </a:r>
          </a:p>
          <a:p>
            <a:r>
              <a:rPr lang="en-US" sz="2000" b="1" dirty="0"/>
              <a:t> </a:t>
            </a:r>
            <a:endParaRPr lang="en-US" sz="2000" dirty="0"/>
          </a:p>
          <a:p>
            <a:r>
              <a:rPr lang="en-US" sz="2000" b="1" u="sng" dirty="0"/>
              <a:t>Drought</a:t>
            </a:r>
            <a:endParaRPr lang="en-US" sz="2000" dirty="0"/>
          </a:p>
          <a:p>
            <a:r>
              <a:rPr lang="en-US" sz="2000" dirty="0"/>
              <a:t>With a warmer climate, droughts could become more frequent, severe, and longer-lasting.</a:t>
            </a:r>
          </a:p>
          <a:p>
            <a:r>
              <a:rPr lang="en-US" sz="2000" b="1" dirty="0"/>
              <a:t> </a:t>
            </a:r>
            <a:endParaRPr lang="en-US" sz="2000" dirty="0"/>
          </a:p>
        </p:txBody>
      </p:sp>
      <p:sp>
        <p:nvSpPr>
          <p:cNvPr id="2" name="Slide Number Placeholder 1"/>
          <p:cNvSpPr>
            <a:spLocks noGrp="1"/>
          </p:cNvSpPr>
          <p:nvPr>
            <p:ph type="sldNum" sz="quarter" idx="12"/>
          </p:nvPr>
        </p:nvSpPr>
        <p:spPr/>
        <p:txBody>
          <a:bodyPr/>
          <a:lstStyle/>
          <a:p>
            <a:fld id="{62A42F5D-670B-4EBA-A10C-7C9F43742B1D}" type="slidenum">
              <a:rPr lang="en-US" smtClean="0"/>
              <a:t>5</a:t>
            </a:fld>
            <a:endParaRPr lang="en-US"/>
          </a:p>
        </p:txBody>
      </p:sp>
    </p:spTree>
    <p:extLst>
      <p:ext uri="{BB962C8B-B14F-4D97-AF65-F5344CB8AC3E}">
        <p14:creationId xmlns:p14="http://schemas.microsoft.com/office/powerpoint/2010/main" val="140175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7" name="Rectangle 6"/>
          <p:cNvSpPr/>
          <p:nvPr/>
        </p:nvSpPr>
        <p:spPr>
          <a:xfrm>
            <a:off x="380999" y="457200"/>
            <a:ext cx="8278693" cy="400110"/>
          </a:xfrm>
          <a:prstGeom prst="rect">
            <a:avLst/>
          </a:prstGeom>
        </p:spPr>
        <p:txBody>
          <a:bodyPr wrap="square">
            <a:spAutoFit/>
          </a:bodyPr>
          <a:lstStyle/>
          <a:p>
            <a:r>
              <a:rPr lang="en-US" sz="2000" b="1" dirty="0"/>
              <a:t>Six Reasons Why We Should Prepare for Climate Change in Michigan</a:t>
            </a:r>
            <a:endParaRPr lang="en-US" sz="20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99608" y="1143000"/>
            <a:ext cx="8441474" cy="1042035"/>
          </a:xfrm>
          <a:prstGeom prst="rect">
            <a:avLst/>
          </a:prstGeom>
          <a:noFill/>
        </p:spPr>
      </p:pic>
      <p:sp>
        <p:nvSpPr>
          <p:cNvPr id="9" name="Rectangle 8"/>
          <p:cNvSpPr/>
          <p:nvPr/>
        </p:nvSpPr>
        <p:spPr>
          <a:xfrm>
            <a:off x="0" y="6488668"/>
            <a:ext cx="6781800" cy="369332"/>
          </a:xfrm>
          <a:prstGeom prst="rect">
            <a:avLst/>
          </a:prstGeom>
        </p:spPr>
        <p:txBody>
          <a:bodyPr wrap="square">
            <a:spAutoFit/>
          </a:bodyPr>
          <a:lstStyle/>
          <a:p>
            <a:r>
              <a:rPr lang="en-US" b="1" dirty="0"/>
              <a:t>Source: Michigan Department of Community Health (2011)</a:t>
            </a:r>
            <a:endParaRPr lang="en-US" dirty="0"/>
          </a:p>
        </p:txBody>
      </p:sp>
      <p:sp>
        <p:nvSpPr>
          <p:cNvPr id="10" name="Rectangle 9"/>
          <p:cNvSpPr/>
          <p:nvPr/>
        </p:nvSpPr>
        <p:spPr>
          <a:xfrm>
            <a:off x="299609" y="2362200"/>
            <a:ext cx="8441474" cy="3170099"/>
          </a:xfrm>
          <a:prstGeom prst="rect">
            <a:avLst/>
          </a:prstGeom>
        </p:spPr>
        <p:txBody>
          <a:bodyPr wrap="square">
            <a:spAutoFit/>
          </a:bodyPr>
          <a:lstStyle/>
          <a:p>
            <a:r>
              <a:rPr lang="en-US" sz="2000" b="1" dirty="0"/>
              <a:t> </a:t>
            </a:r>
            <a:endParaRPr lang="en-US" sz="2000" dirty="0"/>
          </a:p>
          <a:p>
            <a:r>
              <a:rPr lang="en-US" sz="2000" b="1" u="sng" dirty="0"/>
              <a:t>Decreased Water Levels</a:t>
            </a:r>
            <a:endParaRPr lang="en-US" sz="2000" dirty="0"/>
          </a:p>
          <a:p>
            <a:r>
              <a:rPr lang="en-US" sz="2000" dirty="0"/>
              <a:t>Water levels in the Great Lakes, rivers, streams, and wetlands may decline in the summer and winter. The greatest declines are expected for Lake Huron and Lake Michigan.</a:t>
            </a:r>
          </a:p>
          <a:p>
            <a:r>
              <a:rPr lang="en-US" sz="2000" b="1" dirty="0"/>
              <a:t> </a:t>
            </a:r>
            <a:endParaRPr lang="en-US" sz="2000" dirty="0"/>
          </a:p>
          <a:p>
            <a:r>
              <a:rPr lang="en-US" sz="2000" b="1" u="sng" dirty="0"/>
              <a:t>Less Ice Cover</a:t>
            </a:r>
            <a:endParaRPr lang="en-US" sz="2000" dirty="0"/>
          </a:p>
          <a:p>
            <a:r>
              <a:rPr lang="en-US" sz="2000" dirty="0"/>
              <a:t>Rising temperatures is causing less ice cover during winter months. Declines in ice cover on the Great Lakes and inland lakes are expected to continue</a:t>
            </a:r>
            <a:r>
              <a:rPr lang="en-US" sz="2000" b="1" dirty="0"/>
              <a:t>.</a:t>
            </a:r>
            <a:endParaRPr lang="en-US" sz="2000" dirty="0"/>
          </a:p>
        </p:txBody>
      </p:sp>
      <p:sp>
        <p:nvSpPr>
          <p:cNvPr id="2" name="Slide Number Placeholder 1"/>
          <p:cNvSpPr>
            <a:spLocks noGrp="1"/>
          </p:cNvSpPr>
          <p:nvPr>
            <p:ph type="sldNum" sz="quarter" idx="12"/>
          </p:nvPr>
        </p:nvSpPr>
        <p:spPr/>
        <p:txBody>
          <a:bodyPr/>
          <a:lstStyle/>
          <a:p>
            <a:fld id="{62A42F5D-670B-4EBA-A10C-7C9F43742B1D}" type="slidenum">
              <a:rPr lang="en-US" smtClean="0"/>
              <a:t>6</a:t>
            </a:fld>
            <a:endParaRPr lang="en-US"/>
          </a:p>
        </p:txBody>
      </p:sp>
    </p:spTree>
    <p:extLst>
      <p:ext uri="{BB962C8B-B14F-4D97-AF65-F5344CB8AC3E}">
        <p14:creationId xmlns:p14="http://schemas.microsoft.com/office/powerpoint/2010/main" val="380710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66" y="609599"/>
            <a:ext cx="9194376" cy="584775"/>
          </a:xfrm>
          <a:prstGeom prst="rect">
            <a:avLst/>
          </a:prstGeom>
        </p:spPr>
        <p:txBody>
          <a:bodyPr wrap="none">
            <a:spAutoFit/>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rPr>
              <a:t>ADAPTATION: </a:t>
            </a:r>
            <a:r>
              <a:rPr lang="en-US" sz="2800" b="1" dirty="0" smtClean="0">
                <a:solidFill>
                  <a:schemeClr val="tx2">
                    <a:lumMod val="60000"/>
                    <a:lumOff val="40000"/>
                  </a:schemeClr>
                </a:solidFill>
              </a:rPr>
              <a:t>tackling the </a:t>
            </a:r>
            <a:r>
              <a:rPr lang="en-US" sz="2800" b="1" u="sng" dirty="0" smtClean="0">
                <a:solidFill>
                  <a:schemeClr val="tx2">
                    <a:lumMod val="60000"/>
                    <a:lumOff val="40000"/>
                  </a:schemeClr>
                </a:solidFill>
              </a:rPr>
              <a:t>effects</a:t>
            </a:r>
            <a:r>
              <a:rPr lang="en-US" sz="2800" b="1" dirty="0" smtClean="0">
                <a:solidFill>
                  <a:schemeClr val="tx2">
                    <a:lumMod val="60000"/>
                    <a:lumOff val="40000"/>
                  </a:schemeClr>
                </a:solidFill>
              </a:rPr>
              <a:t> of climate change</a:t>
            </a:r>
            <a:endParaRPr lang="en-US" sz="2400" b="1" dirty="0">
              <a:solidFill>
                <a:schemeClr val="tx2">
                  <a:lumMod val="60000"/>
                  <a:lumOff val="40000"/>
                </a:schemeClr>
              </a:solidFill>
            </a:endParaRPr>
          </a:p>
        </p:txBody>
      </p:sp>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4" name="Rectangle 3"/>
          <p:cNvSpPr/>
          <p:nvPr/>
        </p:nvSpPr>
        <p:spPr>
          <a:xfrm>
            <a:off x="1345866" y="1447800"/>
            <a:ext cx="6807534" cy="1077218"/>
          </a:xfrm>
          <a:prstGeom prst="rect">
            <a:avLst/>
          </a:prstGeom>
        </p:spPr>
        <p:txBody>
          <a:bodyPr wrap="square">
            <a:spAutoFit/>
          </a:bodyPr>
          <a:lstStyle/>
          <a:p>
            <a:pPr algn="ctr"/>
            <a:r>
              <a:rPr lang="en-US" sz="3200" dirty="0" smtClean="0"/>
              <a:t>Identifying and preparing </a:t>
            </a:r>
          </a:p>
          <a:p>
            <a:pPr algn="ctr"/>
            <a:r>
              <a:rPr lang="en-US" sz="3200" dirty="0" smtClean="0"/>
              <a:t>for the impacts of climate change</a:t>
            </a:r>
            <a:endParaRPr lang="en-US" sz="3200" dirty="0"/>
          </a:p>
        </p:txBody>
      </p:sp>
      <p:sp>
        <p:nvSpPr>
          <p:cNvPr id="5" name="Rectangle 4"/>
          <p:cNvSpPr/>
          <p:nvPr/>
        </p:nvSpPr>
        <p:spPr>
          <a:xfrm>
            <a:off x="66466" y="2885913"/>
            <a:ext cx="9001334" cy="584775"/>
          </a:xfrm>
          <a:prstGeom prst="rect">
            <a:avLst/>
          </a:prstGeom>
        </p:spPr>
        <p:txBody>
          <a:bodyPr wrap="square">
            <a:spAutoFit/>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rPr>
              <a:t>MITIGATION:</a:t>
            </a:r>
            <a:r>
              <a:rPr lang="en-US" sz="3200" b="1" dirty="0" smtClean="0">
                <a:solidFill>
                  <a:schemeClr val="tx2">
                    <a:lumMod val="60000"/>
                    <a:lumOff val="40000"/>
                  </a:schemeClr>
                </a:solidFill>
              </a:rPr>
              <a:t> </a:t>
            </a:r>
            <a:r>
              <a:rPr lang="en-US" sz="2800" b="1" dirty="0" smtClean="0">
                <a:solidFill>
                  <a:schemeClr val="tx2">
                    <a:lumMod val="60000"/>
                    <a:lumOff val="40000"/>
                  </a:schemeClr>
                </a:solidFill>
              </a:rPr>
              <a:t>tackling the </a:t>
            </a:r>
            <a:r>
              <a:rPr lang="en-US" sz="2800" b="1" u="sng" dirty="0" smtClean="0">
                <a:solidFill>
                  <a:schemeClr val="tx2">
                    <a:lumMod val="60000"/>
                    <a:lumOff val="40000"/>
                  </a:schemeClr>
                </a:solidFill>
              </a:rPr>
              <a:t>causes</a:t>
            </a:r>
            <a:r>
              <a:rPr lang="en-US" sz="2800" b="1" dirty="0" smtClean="0">
                <a:solidFill>
                  <a:schemeClr val="tx2">
                    <a:lumMod val="60000"/>
                    <a:lumOff val="40000"/>
                  </a:schemeClr>
                </a:solidFill>
              </a:rPr>
              <a:t> of climate change</a:t>
            </a:r>
            <a:endParaRPr lang="en-US" sz="3600" b="1" dirty="0">
              <a:solidFill>
                <a:schemeClr val="tx2">
                  <a:lumMod val="60000"/>
                  <a:lumOff val="40000"/>
                </a:schemeClr>
              </a:solidFill>
            </a:endParaRPr>
          </a:p>
        </p:txBody>
      </p:sp>
      <p:sp>
        <p:nvSpPr>
          <p:cNvPr id="6" name="Rectangle 5"/>
          <p:cNvSpPr/>
          <p:nvPr/>
        </p:nvSpPr>
        <p:spPr>
          <a:xfrm>
            <a:off x="1501983" y="3734473"/>
            <a:ext cx="5456763" cy="1077218"/>
          </a:xfrm>
          <a:prstGeom prst="rect">
            <a:avLst/>
          </a:prstGeom>
        </p:spPr>
        <p:txBody>
          <a:bodyPr wrap="square">
            <a:spAutoFit/>
          </a:bodyPr>
          <a:lstStyle/>
          <a:p>
            <a:pPr algn="ctr"/>
            <a:r>
              <a:rPr lang="en-US" sz="3200" dirty="0" smtClean="0"/>
              <a:t>Reducing greenhouse gases </a:t>
            </a:r>
          </a:p>
          <a:p>
            <a:pPr algn="ctr"/>
            <a:r>
              <a:rPr lang="en-US" sz="3200" dirty="0" smtClean="0"/>
              <a:t>in our atmosphere</a:t>
            </a:r>
            <a:endParaRPr lang="en-US" sz="3200" dirty="0"/>
          </a:p>
        </p:txBody>
      </p:sp>
      <p:sp>
        <p:nvSpPr>
          <p:cNvPr id="9" name="Slide Number Placeholder 8"/>
          <p:cNvSpPr>
            <a:spLocks noGrp="1"/>
          </p:cNvSpPr>
          <p:nvPr>
            <p:ph type="sldNum" sz="quarter" idx="12"/>
          </p:nvPr>
        </p:nvSpPr>
        <p:spPr/>
        <p:txBody>
          <a:bodyPr/>
          <a:lstStyle/>
          <a:p>
            <a:fld id="{62A42F5D-670B-4EBA-A10C-7C9F43742B1D}" type="slidenum">
              <a:rPr lang="en-US" smtClean="0"/>
              <a:t>7</a:t>
            </a:fld>
            <a:endParaRPr lang="en-US"/>
          </a:p>
        </p:txBody>
      </p:sp>
    </p:spTree>
    <p:extLst>
      <p:ext uri="{BB962C8B-B14F-4D97-AF65-F5344CB8AC3E}">
        <p14:creationId xmlns:p14="http://schemas.microsoft.com/office/powerpoint/2010/main" val="169630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5742438"/>
            <a:ext cx="3401893" cy="646331"/>
          </a:xfrm>
          <a:prstGeom prst="rect">
            <a:avLst/>
          </a:prstGeom>
        </p:spPr>
        <p:txBody>
          <a:bodyPr wrap="none">
            <a:spAutoFit/>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rPr>
              <a:t>What Can I Do?</a:t>
            </a:r>
            <a:endParaRPr lang="en-US" sz="3600" b="1" dirty="0">
              <a:solidFill>
                <a:schemeClr val="tx2">
                  <a:lumMod val="60000"/>
                  <a:lumOff val="40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62A42F5D-670B-4EBA-A10C-7C9F43742B1D}" type="slidenum">
              <a:rPr lang="en-US" smtClean="0"/>
              <a:t>8</a:t>
            </a:fld>
            <a:endParaRPr lang="en-US"/>
          </a:p>
        </p:txBody>
      </p:sp>
      <p:sp>
        <p:nvSpPr>
          <p:cNvPr id="4" name="TextBox 3"/>
          <p:cNvSpPr txBox="1"/>
          <p:nvPr/>
        </p:nvSpPr>
        <p:spPr>
          <a:xfrm>
            <a:off x="533400" y="1119883"/>
            <a:ext cx="457200" cy="3416320"/>
          </a:xfrm>
          <a:prstGeom prst="rect">
            <a:avLst/>
          </a:prstGeom>
          <a:noFill/>
        </p:spPr>
        <p:txBody>
          <a:bodyPr wrap="square" rtlCol="0">
            <a:spAutoFit/>
          </a:bodyPr>
          <a:lstStyle/>
          <a:p>
            <a:r>
              <a:rPr lang="en-US" sz="7200" b="1" dirty="0" smtClean="0">
                <a:solidFill>
                  <a:srgbClr val="FF0000"/>
                </a:solidFill>
              </a:rPr>
              <a:t>D</a:t>
            </a:r>
          </a:p>
          <a:p>
            <a:r>
              <a:rPr lang="en-US" sz="7200" b="1" dirty="0" smtClean="0">
                <a:solidFill>
                  <a:srgbClr val="FF0000"/>
                </a:solidFill>
              </a:rPr>
              <a:t>O</a:t>
            </a:r>
          </a:p>
          <a:p>
            <a:r>
              <a:rPr lang="en-US" sz="7200" b="1" dirty="0">
                <a:solidFill>
                  <a:srgbClr val="FF0000"/>
                </a:solidFill>
              </a:rPr>
              <a:t>T</a:t>
            </a:r>
          </a:p>
        </p:txBody>
      </p:sp>
      <p:sp>
        <p:nvSpPr>
          <p:cNvPr id="5" name="TextBox 4"/>
          <p:cNvSpPr txBox="1"/>
          <p:nvPr/>
        </p:nvSpPr>
        <p:spPr>
          <a:xfrm>
            <a:off x="1143000" y="1278438"/>
            <a:ext cx="1295400" cy="1015663"/>
          </a:xfrm>
          <a:prstGeom prst="rect">
            <a:avLst/>
          </a:prstGeom>
          <a:noFill/>
        </p:spPr>
        <p:txBody>
          <a:bodyPr wrap="square" rtlCol="0">
            <a:spAutoFit/>
          </a:bodyPr>
          <a:lstStyle/>
          <a:p>
            <a:r>
              <a:rPr lang="en-US" sz="6000" dirty="0" smtClean="0">
                <a:solidFill>
                  <a:srgbClr val="FF0000"/>
                </a:solidFill>
              </a:rPr>
              <a:t>o</a:t>
            </a:r>
            <a:endParaRPr lang="en-US" sz="6000" dirty="0">
              <a:solidFill>
                <a:srgbClr val="FF0000"/>
              </a:solidFill>
            </a:endParaRPr>
          </a:p>
        </p:txBody>
      </p:sp>
      <p:sp>
        <p:nvSpPr>
          <p:cNvPr id="11" name="TextBox 10"/>
          <p:cNvSpPr txBox="1"/>
          <p:nvPr/>
        </p:nvSpPr>
        <p:spPr>
          <a:xfrm>
            <a:off x="1143000" y="2320211"/>
            <a:ext cx="2133600" cy="1015663"/>
          </a:xfrm>
          <a:prstGeom prst="rect">
            <a:avLst/>
          </a:prstGeom>
          <a:noFill/>
        </p:spPr>
        <p:txBody>
          <a:bodyPr wrap="square" rtlCol="0">
            <a:spAutoFit/>
          </a:bodyPr>
          <a:lstStyle/>
          <a:p>
            <a:r>
              <a:rPr lang="en-US" sz="6000" dirty="0" smtClean="0">
                <a:solidFill>
                  <a:srgbClr val="FF0000"/>
                </a:solidFill>
              </a:rPr>
              <a:t>ne</a:t>
            </a:r>
            <a:endParaRPr lang="en-US" sz="6000" dirty="0">
              <a:solidFill>
                <a:srgbClr val="FF0000"/>
              </a:solidFill>
            </a:endParaRPr>
          </a:p>
        </p:txBody>
      </p:sp>
      <p:sp>
        <p:nvSpPr>
          <p:cNvPr id="12" name="TextBox 11"/>
          <p:cNvSpPr txBox="1"/>
          <p:nvPr/>
        </p:nvSpPr>
        <p:spPr>
          <a:xfrm>
            <a:off x="1079642" y="3453389"/>
            <a:ext cx="2133600" cy="1015663"/>
          </a:xfrm>
          <a:prstGeom prst="rect">
            <a:avLst/>
          </a:prstGeom>
          <a:noFill/>
        </p:spPr>
        <p:txBody>
          <a:bodyPr wrap="square" rtlCol="0">
            <a:spAutoFit/>
          </a:bodyPr>
          <a:lstStyle/>
          <a:p>
            <a:r>
              <a:rPr lang="en-US" sz="6000" dirty="0" err="1" smtClean="0">
                <a:solidFill>
                  <a:srgbClr val="FF0000"/>
                </a:solidFill>
              </a:rPr>
              <a:t>hing</a:t>
            </a:r>
            <a:endParaRPr lang="en-US" sz="6000" dirty="0">
              <a:solidFill>
                <a:srgbClr val="FF0000"/>
              </a:solidFill>
            </a:endParaRPr>
          </a:p>
        </p:txBody>
      </p:sp>
      <p:pic>
        <p:nvPicPr>
          <p:cNvPr id="13" name="Picture 12" descr="scan0003s"/>
          <p:cNvPicPr/>
          <p:nvPr/>
        </p:nvPicPr>
        <p:blipFill rotWithShape="1">
          <a:blip r:embed="rId2" cstate="print">
            <a:extLst>
              <a:ext uri="{28A0092B-C50C-407E-A947-70E740481C1C}">
                <a14:useLocalDpi xmlns:a14="http://schemas.microsoft.com/office/drawing/2010/main" val="0"/>
              </a:ext>
            </a:extLst>
          </a:blip>
          <a:srcRect r="2754" b="84253"/>
          <a:stretch/>
        </p:blipFill>
        <p:spPr bwMode="auto">
          <a:xfrm>
            <a:off x="2886540" y="609600"/>
            <a:ext cx="5773153" cy="1176670"/>
          </a:xfrm>
          <a:prstGeom prst="rect">
            <a:avLst/>
          </a:prstGeom>
          <a:noFill/>
          <a:ln w="28575">
            <a:solidFill>
              <a:schemeClr val="accent1"/>
            </a:solidFill>
          </a:ln>
        </p:spPr>
      </p:pic>
      <p:pic>
        <p:nvPicPr>
          <p:cNvPr id="14" name="Picture 13" descr="scan0003s"/>
          <p:cNvPicPr/>
          <p:nvPr/>
        </p:nvPicPr>
        <p:blipFill rotWithShape="1">
          <a:blip r:embed="rId2" cstate="print">
            <a:extLst>
              <a:ext uri="{28A0092B-C50C-407E-A947-70E740481C1C}">
                <a14:useLocalDpi xmlns:a14="http://schemas.microsoft.com/office/drawing/2010/main" val="0"/>
              </a:ext>
            </a:extLst>
          </a:blip>
          <a:srcRect t="84801"/>
          <a:stretch/>
        </p:blipFill>
        <p:spPr bwMode="auto">
          <a:xfrm>
            <a:off x="2863680" y="3539490"/>
            <a:ext cx="5936615" cy="1135871"/>
          </a:xfrm>
          <a:prstGeom prst="rect">
            <a:avLst/>
          </a:prstGeom>
          <a:noFill/>
          <a:ln w="28575">
            <a:solidFill>
              <a:schemeClr val="accent1"/>
            </a:solidFill>
          </a:ln>
        </p:spPr>
      </p:pic>
    </p:spTree>
    <p:extLst>
      <p:ext uri="{BB962C8B-B14F-4D97-AF65-F5344CB8AC3E}">
        <p14:creationId xmlns:p14="http://schemas.microsoft.com/office/powerpoint/2010/main" val="41734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A42F5D-670B-4EBA-A10C-7C9F43742B1D}" type="slidenum">
              <a:rPr lang="en-US" smtClean="0"/>
              <a:t>9</a:t>
            </a:fld>
            <a:endParaRPr lang="en-US"/>
          </a:p>
        </p:txBody>
      </p:sp>
      <p:pic>
        <p:nvPicPr>
          <p:cNvPr id="3" name="Picture 2" descr="Do One Thing | ACE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3763646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108</TotalTime>
  <Words>262</Words>
  <Application>Microsoft Office PowerPoint</Application>
  <PresentationFormat>On-screen Show (4:3)</PresentationFormat>
  <Paragraphs>73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What Can I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I Do?</dc:title>
  <dc:creator>Marty Mater</dc:creator>
  <cp:lastModifiedBy>cst-local</cp:lastModifiedBy>
  <cp:revision>13</cp:revision>
  <cp:lastPrinted>2013-01-03T21:41:22Z</cp:lastPrinted>
  <dcterms:created xsi:type="dcterms:W3CDTF">2012-12-17T20:30:48Z</dcterms:created>
  <dcterms:modified xsi:type="dcterms:W3CDTF">2013-01-29T22:51:01Z</dcterms:modified>
</cp:coreProperties>
</file>